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bookmarkIdSeed="4">
  <p:sldMasterIdLst>
    <p:sldMasterId id="2147483684" r:id="rId1"/>
  </p:sldMasterIdLst>
  <p:notesMasterIdLst>
    <p:notesMasterId r:id="rId27"/>
  </p:notesMasterIdLst>
  <p:handoutMasterIdLst>
    <p:handoutMasterId r:id="rId28"/>
  </p:handoutMasterIdLst>
  <p:sldIdLst>
    <p:sldId id="358" r:id="rId2"/>
    <p:sldId id="359" r:id="rId3"/>
    <p:sldId id="363" r:id="rId4"/>
    <p:sldId id="357" r:id="rId5"/>
    <p:sldId id="365" r:id="rId6"/>
    <p:sldId id="364" r:id="rId7"/>
    <p:sldId id="362" r:id="rId8"/>
    <p:sldId id="367" r:id="rId9"/>
    <p:sldId id="366" r:id="rId10"/>
    <p:sldId id="361" r:id="rId11"/>
    <p:sldId id="386" r:id="rId12"/>
    <p:sldId id="371" r:id="rId13"/>
    <p:sldId id="374" r:id="rId14"/>
    <p:sldId id="372" r:id="rId15"/>
    <p:sldId id="376" r:id="rId16"/>
    <p:sldId id="377" r:id="rId17"/>
    <p:sldId id="378" r:id="rId18"/>
    <p:sldId id="379" r:id="rId19"/>
    <p:sldId id="380" r:id="rId20"/>
    <p:sldId id="381" r:id="rId21"/>
    <p:sldId id="373" r:id="rId22"/>
    <p:sldId id="382" r:id="rId23"/>
    <p:sldId id="383" r:id="rId24"/>
    <p:sldId id="384" r:id="rId25"/>
    <p:sldId id="385" r:id="rId26"/>
  </p:sldIdLst>
  <p:sldSz cx="9144000" cy="6858000" type="screen4x3"/>
  <p:notesSz cx="7026275" cy="9312275"/>
  <p:embeddedFontLst>
    <p:embeddedFont>
      <p:font typeface="Calibri" panose="020F0502020204030204" pitchFamily="34" charset="0"/>
      <p:regular r:id="rId29"/>
      <p:bold r:id="rId30"/>
      <p:italic r:id="rId31"/>
      <p:boldItalic r:id="rId32"/>
    </p:embeddedFont>
    <p:embeddedFont>
      <p:font typeface="Gill Sans MT" panose="020B0502020104020203" pitchFamily="34" charset="0"/>
      <p:regular r:id="rId33"/>
      <p:bold r:id="rId34"/>
      <p:italic r:id="rId35"/>
      <p:boldItalic r:id="rId36"/>
    </p:embeddedFont>
    <p:embeddedFont>
      <p:font typeface="Cambria" panose="02040503050406030204" pitchFamily="18"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userDrawn="1">
          <p15:clr>
            <a:srgbClr val="A4A3A4"/>
          </p15:clr>
        </p15:guide>
        <p15:guide id="2" pos="2016" userDrawn="1">
          <p15:clr>
            <a:srgbClr val="A4A3A4"/>
          </p15:clr>
        </p15:guide>
        <p15:guide id="3" orient="horz" pos="4032" userDrawn="1">
          <p15:clr>
            <a:srgbClr val="A4A3A4"/>
          </p15:clr>
        </p15:guide>
        <p15:guide id="4" pos="3744" userDrawn="1">
          <p15:clr>
            <a:srgbClr val="A4A3A4"/>
          </p15:clr>
        </p15:guide>
        <p15:guide id="9" pos="5472" userDrawn="1">
          <p15:clr>
            <a:srgbClr val="A4A3A4"/>
          </p15:clr>
        </p15:guide>
        <p15:guide id="10" pos="3768" userDrawn="1">
          <p15:clr>
            <a:srgbClr val="A4A3A4"/>
          </p15:clr>
        </p15:guide>
        <p15:guide id="12" pos="288" userDrawn="1">
          <p15:clr>
            <a:srgbClr val="A4A3A4"/>
          </p15:clr>
        </p15:guide>
        <p15:guide id="13" pos="20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Newman" initials="SN" lastIdx="26" clrIdx="0">
    <p:extLst>
      <p:ext uri="{19B8F6BF-5375-455C-9EA6-DF929625EA0E}">
        <p15:presenceInfo xmlns:p15="http://schemas.microsoft.com/office/powerpoint/2012/main" userId="S-1-5-21-866079176-1098998374-518595180-7486" providerId="AD"/>
      </p:ext>
    </p:extLst>
  </p:cmAuthor>
  <p:cmAuthor id="2" name="Carolyn" initials="C" lastIdx="35" clrIdx="1">
    <p:extLst>
      <p:ext uri="{19B8F6BF-5375-455C-9EA6-DF929625EA0E}">
        <p15:presenceInfo xmlns:p15="http://schemas.microsoft.com/office/powerpoint/2012/main" userId="Carolyn" providerId="None"/>
      </p:ext>
    </p:extLst>
  </p:cmAuthor>
  <p:cmAuthor id="3" name="Carolyn Leep" initials="CL" lastIdx="49" clrIdx="2">
    <p:extLst>
      <p:ext uri="{19B8F6BF-5375-455C-9EA6-DF929625EA0E}">
        <p15:presenceInfo xmlns:p15="http://schemas.microsoft.com/office/powerpoint/2012/main" userId="S-1-5-21-866079176-1098998374-518595180-1438" providerId="AD"/>
      </p:ext>
    </p:extLst>
  </p:cmAuthor>
  <p:cmAuthor id="4" name="Nicole Dunifon" initials="ND" lastIdx="2" clrIdx="3">
    <p:extLst>
      <p:ext uri="{19B8F6BF-5375-455C-9EA6-DF929625EA0E}">
        <p15:presenceInfo xmlns:p15="http://schemas.microsoft.com/office/powerpoint/2012/main" userId="Nicole Dunif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6772"/>
    <a:srgbClr val="008B99"/>
    <a:srgbClr val="84AFB7"/>
    <a:srgbClr val="007A87"/>
    <a:srgbClr val="B5CBD0"/>
    <a:srgbClr val="66B6C1"/>
    <a:srgbClr val="00535B"/>
    <a:srgbClr val="CCE7EA"/>
    <a:srgbClr val="EFE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7" autoAdjust="0"/>
    <p:restoredTop sz="87823" autoAdjust="0"/>
  </p:normalViewPr>
  <p:slideViewPr>
    <p:cSldViewPr snapToGrid="0">
      <p:cViewPr varScale="1">
        <p:scale>
          <a:sx n="66" d="100"/>
          <a:sy n="66" d="100"/>
        </p:scale>
        <p:origin x="1374" y="78"/>
      </p:cViewPr>
      <p:guideLst>
        <p:guide orient="horz" pos="288"/>
        <p:guide pos="2016"/>
        <p:guide orient="horz" pos="4032"/>
        <p:guide pos="3744"/>
        <p:guide pos="5472"/>
        <p:guide pos="3768"/>
        <p:guide pos="288"/>
        <p:guide pos="2040"/>
      </p:guideLst>
    </p:cSldViewPr>
  </p:slideViewPr>
  <p:outlineViewPr>
    <p:cViewPr>
      <p:scale>
        <a:sx n="33" d="100"/>
        <a:sy n="33" d="100"/>
      </p:scale>
      <p:origin x="0" y="-6552"/>
    </p:cViewPr>
  </p:outlineViewPr>
  <p:notesTextViewPr>
    <p:cViewPr>
      <p:scale>
        <a:sx n="3" d="2"/>
        <a:sy n="3" d="2"/>
      </p:scale>
      <p:origin x="0" y="0"/>
    </p:cViewPr>
  </p:notesTextViewPr>
  <p:sorterViewPr>
    <p:cViewPr>
      <p:scale>
        <a:sx n="80" d="100"/>
        <a:sy n="80" d="100"/>
      </p:scale>
      <p:origin x="0" y="-4368"/>
    </p:cViewPr>
  </p:sorterViewPr>
  <p:notesViewPr>
    <p:cSldViewPr snapToGrid="0" showGuides="1">
      <p:cViewPr varScale="1">
        <p:scale>
          <a:sx n="53" d="100"/>
          <a:sy n="53" d="100"/>
        </p:scale>
        <p:origin x="281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4719" cy="467231"/>
          </a:xfrm>
          <a:prstGeom prst="rect">
            <a:avLst/>
          </a:prstGeom>
        </p:spPr>
        <p:txBody>
          <a:bodyPr vert="horz" lIns="92462" tIns="46231" rIns="92462" bIns="46231" rtlCol="0"/>
          <a:lstStyle>
            <a:lvl1pPr algn="l">
              <a:defRPr sz="1200"/>
            </a:lvl1pPr>
          </a:lstStyle>
          <a:p>
            <a:endParaRPr lang="en-US" dirty="0"/>
          </a:p>
        </p:txBody>
      </p:sp>
      <p:sp>
        <p:nvSpPr>
          <p:cNvPr id="3" name="Date Placeholder 2"/>
          <p:cNvSpPr>
            <a:spLocks noGrp="1"/>
          </p:cNvSpPr>
          <p:nvPr>
            <p:ph type="dt" sz="quarter" idx="1"/>
          </p:nvPr>
        </p:nvSpPr>
        <p:spPr>
          <a:xfrm>
            <a:off x="3979930" y="1"/>
            <a:ext cx="3044719" cy="467231"/>
          </a:xfrm>
          <a:prstGeom prst="rect">
            <a:avLst/>
          </a:prstGeom>
        </p:spPr>
        <p:txBody>
          <a:bodyPr vert="horz" lIns="92462" tIns="46231" rIns="92462" bIns="46231" rtlCol="0"/>
          <a:lstStyle>
            <a:lvl1pPr algn="r">
              <a:defRPr sz="1200"/>
            </a:lvl1pPr>
          </a:lstStyle>
          <a:p>
            <a:fld id="{3895CB26-BFC5-474B-AF1B-68397D564348}" type="datetimeFigureOut">
              <a:rPr lang="en-US" smtClean="0"/>
              <a:t>7/13/2017</a:t>
            </a:fld>
            <a:endParaRPr lang="en-US" dirty="0"/>
          </a:p>
        </p:txBody>
      </p:sp>
      <p:sp>
        <p:nvSpPr>
          <p:cNvPr id="4" name="Footer Placeholder 3"/>
          <p:cNvSpPr>
            <a:spLocks noGrp="1"/>
          </p:cNvSpPr>
          <p:nvPr>
            <p:ph type="ftr" sz="quarter" idx="2"/>
          </p:nvPr>
        </p:nvSpPr>
        <p:spPr>
          <a:xfrm>
            <a:off x="0" y="8845045"/>
            <a:ext cx="3044719" cy="467231"/>
          </a:xfrm>
          <a:prstGeom prst="rect">
            <a:avLst/>
          </a:prstGeom>
        </p:spPr>
        <p:txBody>
          <a:bodyPr vert="horz" lIns="92462" tIns="46231" rIns="92462" bIns="4623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930" y="8845045"/>
            <a:ext cx="3044719" cy="467231"/>
          </a:xfrm>
          <a:prstGeom prst="rect">
            <a:avLst/>
          </a:prstGeom>
        </p:spPr>
        <p:txBody>
          <a:bodyPr vert="horz" lIns="92462" tIns="46231" rIns="92462" bIns="46231" rtlCol="0" anchor="b"/>
          <a:lstStyle>
            <a:lvl1pPr algn="r">
              <a:defRPr sz="1200"/>
            </a:lvl1pPr>
          </a:lstStyle>
          <a:p>
            <a:fld id="{0E30582E-8932-484F-9EB8-4795F3FCF1EB}" type="slidenum">
              <a:rPr lang="en-US" smtClean="0"/>
              <a:t>‹#›</a:t>
            </a:fld>
            <a:endParaRPr lang="en-US" dirty="0"/>
          </a:p>
        </p:txBody>
      </p:sp>
    </p:spTree>
    <p:extLst>
      <p:ext uri="{BB962C8B-B14F-4D97-AF65-F5344CB8AC3E}">
        <p14:creationId xmlns:p14="http://schemas.microsoft.com/office/powerpoint/2010/main" val="2339186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4719" cy="467231"/>
          </a:xfrm>
          <a:prstGeom prst="rect">
            <a:avLst/>
          </a:prstGeom>
        </p:spPr>
        <p:txBody>
          <a:bodyPr vert="horz" lIns="92462" tIns="46231" rIns="92462" bIns="46231" rtlCol="0"/>
          <a:lstStyle>
            <a:lvl1pPr algn="l">
              <a:defRPr sz="1200"/>
            </a:lvl1pPr>
          </a:lstStyle>
          <a:p>
            <a:endParaRPr lang="en-US" dirty="0"/>
          </a:p>
        </p:txBody>
      </p:sp>
      <p:sp>
        <p:nvSpPr>
          <p:cNvPr id="3" name="Date Placeholder 2"/>
          <p:cNvSpPr>
            <a:spLocks noGrp="1"/>
          </p:cNvSpPr>
          <p:nvPr>
            <p:ph type="dt" idx="1"/>
          </p:nvPr>
        </p:nvSpPr>
        <p:spPr>
          <a:xfrm>
            <a:off x="3979930" y="1"/>
            <a:ext cx="3044719" cy="467231"/>
          </a:xfrm>
          <a:prstGeom prst="rect">
            <a:avLst/>
          </a:prstGeom>
        </p:spPr>
        <p:txBody>
          <a:bodyPr vert="horz" lIns="92462" tIns="46231" rIns="92462" bIns="46231" rtlCol="0"/>
          <a:lstStyle>
            <a:lvl1pPr algn="r">
              <a:defRPr sz="1200"/>
            </a:lvl1pPr>
          </a:lstStyle>
          <a:p>
            <a:fld id="{2C2132D9-34DC-4079-B8D9-179126BD19E2}" type="datetimeFigureOut">
              <a:rPr lang="en-US" smtClean="0"/>
              <a:t>7/13/2017</a:t>
            </a:fld>
            <a:endParaRPr lang="en-US" dirty="0"/>
          </a:p>
        </p:txBody>
      </p:sp>
      <p:sp>
        <p:nvSpPr>
          <p:cNvPr id="4" name="Slide Image Placeholder 3"/>
          <p:cNvSpPr>
            <a:spLocks noGrp="1" noRot="1" noChangeAspect="1"/>
          </p:cNvSpPr>
          <p:nvPr>
            <p:ph type="sldImg" idx="2"/>
          </p:nvPr>
        </p:nvSpPr>
        <p:spPr>
          <a:xfrm>
            <a:off x="1416050" y="1162050"/>
            <a:ext cx="4194175" cy="3144838"/>
          </a:xfrm>
          <a:prstGeom prst="rect">
            <a:avLst/>
          </a:prstGeom>
          <a:noFill/>
          <a:ln w="12700">
            <a:solidFill>
              <a:prstClr val="black"/>
            </a:solidFill>
          </a:ln>
        </p:spPr>
        <p:txBody>
          <a:bodyPr vert="horz" lIns="92462" tIns="46231" rIns="92462" bIns="46231" rtlCol="0" anchor="ctr"/>
          <a:lstStyle/>
          <a:p>
            <a:endParaRPr lang="en-US" dirty="0"/>
          </a:p>
        </p:txBody>
      </p:sp>
      <p:sp>
        <p:nvSpPr>
          <p:cNvPr id="5" name="Notes Placeholder 4"/>
          <p:cNvSpPr>
            <a:spLocks noGrp="1"/>
          </p:cNvSpPr>
          <p:nvPr>
            <p:ph type="body" sz="quarter" idx="3"/>
          </p:nvPr>
        </p:nvSpPr>
        <p:spPr>
          <a:xfrm>
            <a:off x="702629" y="4481533"/>
            <a:ext cx="5621019" cy="3666709"/>
          </a:xfrm>
          <a:prstGeom prst="rect">
            <a:avLst/>
          </a:prstGeom>
        </p:spPr>
        <p:txBody>
          <a:bodyPr vert="horz" lIns="92462" tIns="46231" rIns="92462" bIns="462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7231"/>
          </a:xfrm>
          <a:prstGeom prst="rect">
            <a:avLst/>
          </a:prstGeom>
        </p:spPr>
        <p:txBody>
          <a:bodyPr vert="horz" lIns="92462" tIns="46231" rIns="92462" bIns="4623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7231"/>
          </a:xfrm>
          <a:prstGeom prst="rect">
            <a:avLst/>
          </a:prstGeom>
        </p:spPr>
        <p:txBody>
          <a:bodyPr vert="horz" lIns="92462" tIns="46231" rIns="92462" bIns="46231" rtlCol="0" anchor="b"/>
          <a:lstStyle>
            <a:lvl1pPr algn="r">
              <a:defRPr sz="1200"/>
            </a:lvl1pPr>
          </a:lstStyle>
          <a:p>
            <a:fld id="{37E4C62D-820F-41B2-A631-5D8BB737124F}" type="slidenum">
              <a:rPr lang="en-US" smtClean="0"/>
              <a:t>‹#›</a:t>
            </a:fld>
            <a:endParaRPr lang="en-US" dirty="0"/>
          </a:p>
        </p:txBody>
      </p:sp>
    </p:spTree>
    <p:extLst>
      <p:ext uri="{BB962C8B-B14F-4D97-AF65-F5344CB8AC3E}">
        <p14:creationId xmlns:p14="http://schemas.microsoft.com/office/powerpoint/2010/main" val="228083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E4C62D-820F-41B2-A631-5D8BB737124F}" type="slidenum">
              <a:rPr lang="en-US" smtClean="0"/>
              <a:t>6</a:t>
            </a:fld>
            <a:endParaRPr lang="en-US" dirty="0"/>
          </a:p>
        </p:txBody>
      </p:sp>
    </p:spTree>
    <p:extLst>
      <p:ext uri="{BB962C8B-B14F-4D97-AF65-F5344CB8AC3E}">
        <p14:creationId xmlns:p14="http://schemas.microsoft.com/office/powerpoint/2010/main" val="2821618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E4C62D-820F-41B2-A631-5D8BB737124F}" type="slidenum">
              <a:rPr lang="en-US" smtClean="0"/>
              <a:t>12</a:t>
            </a:fld>
            <a:endParaRPr lang="en-US" dirty="0"/>
          </a:p>
        </p:txBody>
      </p:sp>
    </p:spTree>
    <p:extLst>
      <p:ext uri="{BB962C8B-B14F-4D97-AF65-F5344CB8AC3E}">
        <p14:creationId xmlns:p14="http://schemas.microsoft.com/office/powerpoint/2010/main" val="2348451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28650" y="6356351"/>
            <a:ext cx="2057400" cy="365125"/>
          </a:xfrm>
        </p:spPr>
        <p:txBody>
          <a:bodyPr/>
          <a:lstStyle>
            <a:lvl1pPr algn="l">
              <a:defRPr/>
            </a:lvl1pPr>
          </a:lstStyle>
          <a:p>
            <a:fld id="{2D573937-5A05-4E1D-8394-81D5E38E121A}" type="slidenum">
              <a:rPr lang="en-US" smtClean="0"/>
              <a:pPr/>
              <a:t>‹#›</a:t>
            </a:fld>
            <a:endParaRPr lang="en-US" dirty="0"/>
          </a:p>
        </p:txBody>
      </p:sp>
      <p:sp>
        <p:nvSpPr>
          <p:cNvPr id="8" name="Rectangle 7"/>
          <p:cNvSpPr/>
          <p:nvPr/>
        </p:nvSpPr>
        <p:spPr>
          <a:xfrm>
            <a:off x="0" y="0"/>
            <a:ext cx="9144000" cy="4445000"/>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Subtitle 2"/>
          <p:cNvSpPr>
            <a:spLocks noGrp="1"/>
          </p:cNvSpPr>
          <p:nvPr>
            <p:ph type="subTitle" idx="1" hasCustomPrompt="1"/>
          </p:nvPr>
        </p:nvSpPr>
        <p:spPr>
          <a:xfrm>
            <a:off x="628650" y="2587528"/>
            <a:ext cx="7886700" cy="809188"/>
          </a:xfrm>
        </p:spPr>
        <p:txBody>
          <a:bodyPr>
            <a:noAutofit/>
          </a:bodyPr>
          <a:lstStyle>
            <a:lvl1pPr marL="0" indent="0" algn="l">
              <a:buNone/>
              <a:defRPr sz="4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Master subtitle style</a:t>
            </a:r>
            <a:endParaRPr lang="en-US" dirty="0"/>
          </a:p>
        </p:txBody>
      </p:sp>
      <p:sp>
        <p:nvSpPr>
          <p:cNvPr id="4" name="Date Placeholder 3"/>
          <p:cNvSpPr>
            <a:spLocks noGrp="1"/>
          </p:cNvSpPr>
          <p:nvPr>
            <p:ph type="dt" sz="half" idx="10"/>
          </p:nvPr>
        </p:nvSpPr>
        <p:spPr>
          <a:xfrm>
            <a:off x="6457950" y="6356351"/>
            <a:ext cx="2057400" cy="365125"/>
          </a:xfrm>
        </p:spPr>
        <p:txBody>
          <a:bodyPr/>
          <a:lstStyle/>
          <a:p>
            <a:fld id="{AC2DB94E-D1D6-48A1-BC1B-8F826B6FA46C}" type="datetime1">
              <a:rPr lang="en-US" smtClean="0"/>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itle Placeholder 1"/>
          <p:cNvSpPr>
            <a:spLocks noGrp="1"/>
          </p:cNvSpPr>
          <p:nvPr>
            <p:ph type="title" hasCustomPrompt="1"/>
          </p:nvPr>
        </p:nvSpPr>
        <p:spPr>
          <a:xfrm>
            <a:off x="628650" y="1008594"/>
            <a:ext cx="7886700" cy="1325563"/>
          </a:xfrm>
          <a:prstGeom prst="rect">
            <a:avLst/>
          </a:prstGeom>
        </p:spPr>
        <p:txBody>
          <a:bodyPr vert="horz" lIns="91440" tIns="45720" rIns="91440" bIns="45720" rtlCol="0" anchor="ctr">
            <a:noAutofit/>
          </a:bodyPr>
          <a:lstStyle>
            <a:lvl1pPr>
              <a:defRPr sz="6000">
                <a:solidFill>
                  <a:schemeClr val="bg1"/>
                </a:solidFill>
              </a:defRPr>
            </a:lvl1pPr>
          </a:lstStyle>
          <a:p>
            <a:r>
              <a:rPr lang="en-US" dirty="0" smtClean="0"/>
              <a:t>Master title</a:t>
            </a:r>
            <a:endParaRPr lang="en-US" dirty="0"/>
          </a:p>
        </p:txBody>
      </p:sp>
      <p:sp>
        <p:nvSpPr>
          <p:cNvPr id="9" name="Text Placeholder 8"/>
          <p:cNvSpPr>
            <a:spLocks noGrp="1"/>
          </p:cNvSpPr>
          <p:nvPr>
            <p:ph type="body" sz="quarter" idx="13" hasCustomPrompt="1"/>
          </p:nvPr>
        </p:nvSpPr>
        <p:spPr>
          <a:xfrm>
            <a:off x="628650" y="4739486"/>
            <a:ext cx="7886700" cy="1051708"/>
          </a:xfrm>
        </p:spPr>
        <p:txBody>
          <a:bodyPr anchor="ctr">
            <a:noAutofit/>
          </a:bodyPr>
          <a:lstStyle>
            <a:lvl1pPr marL="0" indent="0" algn="r">
              <a:buFontTx/>
              <a:buNone/>
              <a:defRPr sz="2800" baseline="0"/>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dirty="0" smtClean="0"/>
              <a:t>Click to edit author names</a:t>
            </a:r>
          </a:p>
          <a:p>
            <a:pPr lvl="0"/>
            <a:r>
              <a:rPr lang="en-US" dirty="0" smtClean="0"/>
              <a:t>Click to edit date</a:t>
            </a:r>
          </a:p>
        </p:txBody>
      </p:sp>
    </p:spTree>
    <p:extLst>
      <p:ext uri="{BB962C8B-B14F-4D97-AF65-F5344CB8AC3E}">
        <p14:creationId xmlns:p14="http://schemas.microsoft.com/office/powerpoint/2010/main" val="4876657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144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397765"/>
            <a:ext cx="7886700" cy="4779198"/>
          </a:xfrm>
        </p:spPr>
        <p:txBody>
          <a:bodyPr vert="eaVert"/>
          <a:lstStyle>
            <a:lvl1pPr>
              <a:buSzPct val="75000"/>
              <a:defRPr/>
            </a:lvl1pPr>
            <a:lvl2pPr>
              <a:buSzPct val="75000"/>
              <a:defRPr/>
            </a:lvl2pPr>
            <a:lvl3pPr>
              <a:buSzPct val="75000"/>
              <a:defRPr/>
            </a:lvl3pPr>
            <a:lvl4pPr>
              <a:buSzPct val="75000"/>
              <a:defRPr/>
            </a:lvl4pPr>
            <a:lvl5pPr>
              <a:buSzPct val="75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7DC5E5-3FFD-4E54-A881-AA29FB28D306}" type="datetime1">
              <a:rPr lang="en-US" smtClean="0"/>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573937-5A05-4E1D-8394-81D5E38E121A}" type="slidenum">
              <a:rPr lang="en-US" smtClean="0"/>
              <a:t>‹#›</a:t>
            </a:fld>
            <a:endParaRPr lang="en-US" dirty="0"/>
          </a:p>
        </p:txBody>
      </p:sp>
      <p:grpSp>
        <p:nvGrpSpPr>
          <p:cNvPr id="9" name="Group 8"/>
          <p:cNvGrpSpPr/>
          <p:nvPr/>
        </p:nvGrpSpPr>
        <p:grpSpPr>
          <a:xfrm>
            <a:off x="1" y="-2"/>
            <a:ext cx="9144000" cy="246889"/>
            <a:chOff x="1" y="-2"/>
            <a:chExt cx="9144000" cy="246889"/>
          </a:xfrm>
        </p:grpSpPr>
        <p:sp>
          <p:nvSpPr>
            <p:cNvPr id="11" name="Rectangle 10"/>
            <p:cNvSpPr/>
            <p:nvPr/>
          </p:nvSpPr>
          <p:spPr>
            <a:xfrm>
              <a:off x="1" y="-1"/>
              <a:ext cx="628650" cy="246888"/>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73925" y="-2"/>
              <a:ext cx="182880" cy="246888"/>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904217" y="-2"/>
              <a:ext cx="182880" cy="246888"/>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134512" y="-2"/>
              <a:ext cx="182880" cy="246888"/>
            </a:xfrm>
            <a:prstGeom prst="rect">
              <a:avLst/>
            </a:prstGeom>
            <a:solidFill>
              <a:srgbClr val="6D2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364807" y="-2"/>
              <a:ext cx="182880" cy="246888"/>
            </a:xfrm>
            <a:prstGeom prst="rect">
              <a:avLst/>
            </a:prstGeom>
            <a:solidFill>
              <a:srgbClr val="D06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595103" y="-1"/>
              <a:ext cx="7548898" cy="246888"/>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16"/>
          <p:cNvPicPr>
            <a:picLocks noChangeAspect="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16724" y="6380735"/>
            <a:ext cx="1274594" cy="340741"/>
          </a:xfrm>
          <a:prstGeom prst="rect">
            <a:avLst/>
          </a:prstGeom>
        </p:spPr>
      </p:pic>
    </p:spTree>
    <p:extLst>
      <p:ext uri="{BB962C8B-B14F-4D97-AF65-F5344CB8AC3E}">
        <p14:creationId xmlns:p14="http://schemas.microsoft.com/office/powerpoint/2010/main" val="369406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buSzPct val="75000"/>
              <a:defRPr/>
            </a:lvl1pPr>
            <a:lvl2pPr>
              <a:buSzPct val="75000"/>
              <a:defRPr/>
            </a:lvl2pPr>
            <a:lvl3pPr>
              <a:buSzPct val="75000"/>
              <a:defRPr/>
            </a:lvl3pPr>
            <a:lvl4pPr>
              <a:buSzPct val="75000"/>
              <a:defRPr/>
            </a:lvl4pPr>
            <a:lvl5pPr>
              <a:buSzPct val="75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9957AA-E616-47BD-91F0-0BF76F0D145C}" type="datetime1">
              <a:rPr lang="en-US" smtClean="0"/>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573937-5A05-4E1D-8394-81D5E38E121A}" type="slidenum">
              <a:rPr lang="en-US" smtClean="0"/>
              <a:t>‹#›</a:t>
            </a:fld>
            <a:endParaRPr lang="en-US" dirty="0"/>
          </a:p>
        </p:txBody>
      </p:sp>
      <p:grpSp>
        <p:nvGrpSpPr>
          <p:cNvPr id="9" name="Group 8"/>
          <p:cNvGrpSpPr/>
          <p:nvPr/>
        </p:nvGrpSpPr>
        <p:grpSpPr>
          <a:xfrm>
            <a:off x="1" y="-2"/>
            <a:ext cx="9144000" cy="246889"/>
            <a:chOff x="1" y="-2"/>
            <a:chExt cx="9144000" cy="246889"/>
          </a:xfrm>
        </p:grpSpPr>
        <p:sp>
          <p:nvSpPr>
            <p:cNvPr id="11" name="Rectangle 10"/>
            <p:cNvSpPr/>
            <p:nvPr/>
          </p:nvSpPr>
          <p:spPr>
            <a:xfrm>
              <a:off x="1" y="-1"/>
              <a:ext cx="628650" cy="246888"/>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73925" y="-2"/>
              <a:ext cx="182880" cy="246888"/>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904217" y="-2"/>
              <a:ext cx="182880" cy="246888"/>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134512" y="-2"/>
              <a:ext cx="182880" cy="246888"/>
            </a:xfrm>
            <a:prstGeom prst="rect">
              <a:avLst/>
            </a:prstGeom>
            <a:solidFill>
              <a:srgbClr val="6D2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364807" y="-2"/>
              <a:ext cx="182880" cy="246888"/>
            </a:xfrm>
            <a:prstGeom prst="rect">
              <a:avLst/>
            </a:prstGeom>
            <a:solidFill>
              <a:srgbClr val="D06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595103" y="-1"/>
              <a:ext cx="7548898" cy="246888"/>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16"/>
          <p:cNvPicPr>
            <a:picLocks noChangeAspect="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16724" y="6380735"/>
            <a:ext cx="1274594" cy="340741"/>
          </a:xfrm>
          <a:prstGeom prst="rect">
            <a:avLst/>
          </a:prstGeom>
        </p:spPr>
      </p:pic>
    </p:spTree>
    <p:extLst>
      <p:ext uri="{BB962C8B-B14F-4D97-AF65-F5344CB8AC3E}">
        <p14:creationId xmlns:p14="http://schemas.microsoft.com/office/powerpoint/2010/main" val="2487804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144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397763"/>
            <a:ext cx="7886700" cy="4779200"/>
          </a:xfrm>
        </p:spPr>
        <p:txBody>
          <a:bodyPr/>
          <a:lstStyle>
            <a:lvl1pPr>
              <a:buSzPct val="75000"/>
              <a:defRPr sz="3200"/>
            </a:lvl1pPr>
            <a:lvl2pPr>
              <a:buSzPct val="75000"/>
              <a:defRPr sz="2800"/>
            </a:lvl2pPr>
            <a:lvl3pPr>
              <a:buSzPct val="75000"/>
              <a:defRPr sz="2400"/>
            </a:lvl3pPr>
            <a:lvl4pPr>
              <a:buSzPct val="75000"/>
              <a:defRPr sz="2000"/>
            </a:lvl4pPr>
            <a:lvl5pPr>
              <a:buSzPct val="75000"/>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0440FE-8943-461B-8E2E-1A74541DFEC4}" type="datetime1">
              <a:rPr lang="en-US" smtClean="0"/>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573937-5A05-4E1D-8394-81D5E38E121A}" type="slidenum">
              <a:rPr lang="en-US" smtClean="0"/>
              <a:t>‹#›</a:t>
            </a:fld>
            <a:endParaRPr lang="en-US" dirty="0"/>
          </a:p>
        </p:txBody>
      </p:sp>
      <p:grpSp>
        <p:nvGrpSpPr>
          <p:cNvPr id="9" name="Group 8"/>
          <p:cNvGrpSpPr/>
          <p:nvPr/>
        </p:nvGrpSpPr>
        <p:grpSpPr>
          <a:xfrm>
            <a:off x="1" y="-2"/>
            <a:ext cx="9144000" cy="246889"/>
            <a:chOff x="1" y="-2"/>
            <a:chExt cx="9144000" cy="246889"/>
          </a:xfrm>
        </p:grpSpPr>
        <p:sp>
          <p:nvSpPr>
            <p:cNvPr id="10" name="Rectangle 9"/>
            <p:cNvSpPr/>
            <p:nvPr/>
          </p:nvSpPr>
          <p:spPr>
            <a:xfrm>
              <a:off x="1" y="-1"/>
              <a:ext cx="628650" cy="246888"/>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73925" y="-2"/>
              <a:ext cx="182880" cy="246888"/>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904217" y="-2"/>
              <a:ext cx="182880" cy="246888"/>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134512" y="-2"/>
              <a:ext cx="182880" cy="246888"/>
            </a:xfrm>
            <a:prstGeom prst="rect">
              <a:avLst/>
            </a:prstGeom>
            <a:solidFill>
              <a:srgbClr val="6D2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364807" y="-2"/>
              <a:ext cx="182880" cy="246888"/>
            </a:xfrm>
            <a:prstGeom prst="rect">
              <a:avLst/>
            </a:prstGeom>
            <a:solidFill>
              <a:srgbClr val="D06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595103" y="-1"/>
              <a:ext cx="7548898" cy="246888"/>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483834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208265-E943-4CE5-87BC-AB1F0F5C2281}" type="datetime1">
              <a:rPr lang="en-US" smtClean="0"/>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573937-5A05-4E1D-8394-81D5E38E121A}" type="slidenum">
              <a:rPr lang="en-US" smtClean="0"/>
              <a:t>‹#›</a:t>
            </a:fld>
            <a:endParaRPr lang="en-US" dirty="0"/>
          </a:p>
        </p:txBody>
      </p:sp>
      <p:grpSp>
        <p:nvGrpSpPr>
          <p:cNvPr id="9" name="Group 8"/>
          <p:cNvGrpSpPr/>
          <p:nvPr/>
        </p:nvGrpSpPr>
        <p:grpSpPr>
          <a:xfrm>
            <a:off x="1" y="-2"/>
            <a:ext cx="9144000" cy="246889"/>
            <a:chOff x="1" y="-2"/>
            <a:chExt cx="9144000" cy="246889"/>
          </a:xfrm>
        </p:grpSpPr>
        <p:sp>
          <p:nvSpPr>
            <p:cNvPr id="10" name="Rectangle 9"/>
            <p:cNvSpPr/>
            <p:nvPr/>
          </p:nvSpPr>
          <p:spPr>
            <a:xfrm>
              <a:off x="1" y="-1"/>
              <a:ext cx="628650" cy="246888"/>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73925" y="-2"/>
              <a:ext cx="182880" cy="246888"/>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904217" y="-2"/>
              <a:ext cx="182880" cy="246888"/>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134512" y="-2"/>
              <a:ext cx="182880" cy="246888"/>
            </a:xfrm>
            <a:prstGeom prst="rect">
              <a:avLst/>
            </a:prstGeom>
            <a:solidFill>
              <a:srgbClr val="6D2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364807" y="-2"/>
              <a:ext cx="182880" cy="246888"/>
            </a:xfrm>
            <a:prstGeom prst="rect">
              <a:avLst/>
            </a:prstGeom>
            <a:solidFill>
              <a:srgbClr val="D06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595103" y="-1"/>
              <a:ext cx="7548898" cy="246888"/>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16"/>
          <p:cNvPicPr>
            <a:picLocks noChangeAspect="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16724" y="6380735"/>
            <a:ext cx="1274594" cy="340741"/>
          </a:xfrm>
          <a:prstGeom prst="rect">
            <a:avLst/>
          </a:prstGeom>
        </p:spPr>
      </p:pic>
    </p:spTree>
    <p:extLst>
      <p:ext uri="{BB962C8B-B14F-4D97-AF65-F5344CB8AC3E}">
        <p14:creationId xmlns:p14="http://schemas.microsoft.com/office/powerpoint/2010/main" val="893860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144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97765"/>
            <a:ext cx="3886200" cy="4779198"/>
          </a:xfrm>
        </p:spPr>
        <p:txBody>
          <a:bodyPr/>
          <a:lstStyle>
            <a:lvl1pPr>
              <a:buSzPct val="75000"/>
              <a:defRPr sz="3200"/>
            </a:lvl1pPr>
            <a:lvl2pPr>
              <a:buSzPct val="75000"/>
              <a:defRPr sz="2800"/>
            </a:lvl2pPr>
            <a:lvl3pPr>
              <a:buSzPct val="75000"/>
              <a:defRPr sz="2400"/>
            </a:lvl3pPr>
            <a:lvl4pPr>
              <a:buSzPct val="75000"/>
              <a:defRPr sz="2000"/>
            </a:lvl4pPr>
            <a:lvl5pPr>
              <a:buSzPct val="75000"/>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97765"/>
            <a:ext cx="3886200" cy="4779198"/>
          </a:xfrm>
        </p:spPr>
        <p:txBody>
          <a:bodyPr/>
          <a:lstStyle>
            <a:lvl1pPr>
              <a:buSzPct val="75000"/>
              <a:defRPr sz="3200"/>
            </a:lvl1pPr>
            <a:lvl2pPr>
              <a:buSzPct val="75000"/>
              <a:defRPr sz="2800"/>
            </a:lvl2pPr>
            <a:lvl3pPr>
              <a:buSzPct val="75000"/>
              <a:defRPr sz="2400"/>
            </a:lvl3pPr>
            <a:lvl4pPr>
              <a:buSzPct val="75000"/>
              <a:defRPr sz="2000"/>
            </a:lvl4pPr>
            <a:lvl5pPr>
              <a:buSzPct val="75000"/>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CA8AFC-B6C0-4CD2-85EB-64145619005C}" type="datetime1">
              <a:rPr lang="en-US" smtClean="0"/>
              <a:t>7/13/2017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573937-5A05-4E1D-8394-81D5E38E121A}" type="slidenum">
              <a:rPr lang="en-US" smtClean="0"/>
              <a:t>‹#›</a:t>
            </a:fld>
            <a:endParaRPr lang="en-US" dirty="0"/>
          </a:p>
        </p:txBody>
      </p:sp>
      <p:grpSp>
        <p:nvGrpSpPr>
          <p:cNvPr id="10" name="Group 9"/>
          <p:cNvGrpSpPr/>
          <p:nvPr/>
        </p:nvGrpSpPr>
        <p:grpSpPr>
          <a:xfrm>
            <a:off x="1" y="-2"/>
            <a:ext cx="9144000" cy="246889"/>
            <a:chOff x="1" y="-2"/>
            <a:chExt cx="9144000" cy="246889"/>
          </a:xfrm>
        </p:grpSpPr>
        <p:sp>
          <p:nvSpPr>
            <p:cNvPr id="12" name="Rectangle 11"/>
            <p:cNvSpPr/>
            <p:nvPr/>
          </p:nvSpPr>
          <p:spPr>
            <a:xfrm>
              <a:off x="1" y="-1"/>
              <a:ext cx="628650" cy="246888"/>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73925" y="-2"/>
              <a:ext cx="182880" cy="246888"/>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904217" y="-2"/>
              <a:ext cx="182880" cy="246888"/>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134512" y="-2"/>
              <a:ext cx="182880" cy="246888"/>
            </a:xfrm>
            <a:prstGeom prst="rect">
              <a:avLst/>
            </a:prstGeom>
            <a:solidFill>
              <a:srgbClr val="6D2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364807" y="-2"/>
              <a:ext cx="182880" cy="246888"/>
            </a:xfrm>
            <a:prstGeom prst="rect">
              <a:avLst/>
            </a:prstGeom>
            <a:solidFill>
              <a:srgbClr val="D06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595103" y="-1"/>
              <a:ext cx="7548898" cy="246888"/>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16724" y="6380735"/>
            <a:ext cx="1274594" cy="340741"/>
          </a:xfrm>
          <a:prstGeom prst="rect">
            <a:avLst/>
          </a:prstGeom>
        </p:spPr>
      </p:pic>
    </p:spTree>
    <p:extLst>
      <p:ext uri="{BB962C8B-B14F-4D97-AF65-F5344CB8AC3E}">
        <p14:creationId xmlns:p14="http://schemas.microsoft.com/office/powerpoint/2010/main" val="245106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914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397765"/>
            <a:ext cx="3868340" cy="792776"/>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308780"/>
            <a:ext cx="3868340" cy="3880883"/>
          </a:xfrm>
        </p:spPr>
        <p:txBody>
          <a:bodyPr/>
          <a:lstStyle>
            <a:lvl1pPr>
              <a:buSzPct val="75000"/>
              <a:defRPr/>
            </a:lvl1pPr>
            <a:lvl2pPr>
              <a:buSzPct val="75000"/>
              <a:defRPr/>
            </a:lvl2pPr>
            <a:lvl3pPr>
              <a:buSzPct val="75000"/>
              <a:defRPr/>
            </a:lvl3pPr>
            <a:lvl4pPr>
              <a:buSzPct val="75000"/>
              <a:defRPr/>
            </a:lvl4pPr>
            <a:lvl5pPr>
              <a:buSzPct val="75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397765"/>
            <a:ext cx="3887391" cy="792776"/>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308780"/>
            <a:ext cx="3887391" cy="3880883"/>
          </a:xfrm>
        </p:spPr>
        <p:txBody>
          <a:bodyPr/>
          <a:lstStyle>
            <a:lvl1pPr>
              <a:buSzPct val="75000"/>
              <a:defRPr/>
            </a:lvl1pPr>
            <a:lvl2pPr>
              <a:buSzPct val="75000"/>
              <a:defRPr/>
            </a:lvl2pPr>
            <a:lvl3pPr>
              <a:buSzPct val="75000"/>
              <a:defRPr/>
            </a:lvl3pPr>
            <a:lvl4pPr>
              <a:buSzPct val="75000"/>
              <a:defRPr/>
            </a:lvl4pPr>
            <a:lvl5pPr>
              <a:buSzPct val="75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BEB8C5-DF68-4811-B02A-492FDB8E5C0E}" type="datetime1">
              <a:rPr lang="en-US" smtClean="0"/>
              <a:t>7/13/2017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573937-5A05-4E1D-8394-81D5E38E121A}" type="slidenum">
              <a:rPr lang="en-US" smtClean="0"/>
              <a:t>‹#›</a:t>
            </a:fld>
            <a:endParaRPr lang="en-US" dirty="0"/>
          </a:p>
        </p:txBody>
      </p:sp>
      <p:grpSp>
        <p:nvGrpSpPr>
          <p:cNvPr id="12" name="Group 11"/>
          <p:cNvGrpSpPr/>
          <p:nvPr/>
        </p:nvGrpSpPr>
        <p:grpSpPr>
          <a:xfrm>
            <a:off x="1" y="-2"/>
            <a:ext cx="9144000" cy="246889"/>
            <a:chOff x="1" y="-2"/>
            <a:chExt cx="9144000" cy="246889"/>
          </a:xfrm>
        </p:grpSpPr>
        <p:sp>
          <p:nvSpPr>
            <p:cNvPr id="14" name="Rectangle 13"/>
            <p:cNvSpPr/>
            <p:nvPr/>
          </p:nvSpPr>
          <p:spPr>
            <a:xfrm>
              <a:off x="1" y="-1"/>
              <a:ext cx="628650" cy="246888"/>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73925" y="-2"/>
              <a:ext cx="182880" cy="246888"/>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904217" y="-2"/>
              <a:ext cx="182880" cy="246888"/>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134512" y="-2"/>
              <a:ext cx="182880" cy="246888"/>
            </a:xfrm>
            <a:prstGeom prst="rect">
              <a:avLst/>
            </a:prstGeom>
            <a:solidFill>
              <a:srgbClr val="6D2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364807" y="-2"/>
              <a:ext cx="182880" cy="246888"/>
            </a:xfrm>
            <a:prstGeom prst="rect">
              <a:avLst/>
            </a:prstGeom>
            <a:solidFill>
              <a:srgbClr val="D06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1595103" y="-1"/>
              <a:ext cx="7548898" cy="246888"/>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 name="Picture 19"/>
          <p:cNvPicPr>
            <a:picLocks noChangeAspect="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16724" y="6380735"/>
            <a:ext cx="1274594" cy="340741"/>
          </a:xfrm>
          <a:prstGeom prst="rect">
            <a:avLst/>
          </a:prstGeom>
        </p:spPr>
      </p:pic>
    </p:spTree>
    <p:extLst>
      <p:ext uri="{BB962C8B-B14F-4D97-AF65-F5344CB8AC3E}">
        <p14:creationId xmlns:p14="http://schemas.microsoft.com/office/powerpoint/2010/main" val="1320827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11A20B-231C-428C-B71E-A272D4D50E0D}" type="datetime1">
              <a:rPr lang="en-US" smtClean="0"/>
              <a:t>7/13/2017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573937-5A05-4E1D-8394-81D5E38E121A}" type="slidenum">
              <a:rPr lang="en-US" smtClean="0"/>
              <a:t>‹#›</a:t>
            </a:fld>
            <a:endParaRPr lang="en-US" dirty="0"/>
          </a:p>
        </p:txBody>
      </p:sp>
      <p:grpSp>
        <p:nvGrpSpPr>
          <p:cNvPr id="8" name="Group 7"/>
          <p:cNvGrpSpPr/>
          <p:nvPr/>
        </p:nvGrpSpPr>
        <p:grpSpPr>
          <a:xfrm>
            <a:off x="1" y="-2"/>
            <a:ext cx="9144000" cy="246889"/>
            <a:chOff x="1" y="-2"/>
            <a:chExt cx="9144000" cy="246889"/>
          </a:xfrm>
        </p:grpSpPr>
        <p:sp>
          <p:nvSpPr>
            <p:cNvPr id="9" name="Rectangle 8"/>
            <p:cNvSpPr/>
            <p:nvPr/>
          </p:nvSpPr>
          <p:spPr>
            <a:xfrm>
              <a:off x="1" y="-1"/>
              <a:ext cx="628650" cy="246888"/>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3925" y="-2"/>
              <a:ext cx="182880" cy="246888"/>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04217" y="-2"/>
              <a:ext cx="182880" cy="246888"/>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134512" y="-2"/>
              <a:ext cx="182880" cy="246888"/>
            </a:xfrm>
            <a:prstGeom prst="rect">
              <a:avLst/>
            </a:prstGeom>
            <a:solidFill>
              <a:srgbClr val="6D2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364807" y="-2"/>
              <a:ext cx="182880" cy="246888"/>
            </a:xfrm>
            <a:prstGeom prst="rect">
              <a:avLst/>
            </a:prstGeom>
            <a:solidFill>
              <a:srgbClr val="D06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595103" y="-1"/>
              <a:ext cx="7548898" cy="246888"/>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5"/>
          <p:cNvPicPr>
            <a:picLocks noChangeAspect="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16724" y="6380735"/>
            <a:ext cx="1274594" cy="340741"/>
          </a:xfrm>
          <a:prstGeom prst="rect">
            <a:avLst/>
          </a:prstGeom>
        </p:spPr>
      </p:pic>
    </p:spTree>
    <p:extLst>
      <p:ext uri="{BB962C8B-B14F-4D97-AF65-F5344CB8AC3E}">
        <p14:creationId xmlns:p14="http://schemas.microsoft.com/office/powerpoint/2010/main" val="379044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468F6-2C85-4B1F-80D5-FBBDD5BA8DF2}" type="datetime1">
              <a:rPr lang="en-US" smtClean="0"/>
              <a:t>7/13/2017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573937-5A05-4E1D-8394-81D5E38E121A}" type="slidenum">
              <a:rPr lang="en-US" smtClean="0"/>
              <a:t>‹#›</a:t>
            </a:fld>
            <a:endParaRPr lang="en-US" dirty="0"/>
          </a:p>
        </p:txBody>
      </p:sp>
      <p:grpSp>
        <p:nvGrpSpPr>
          <p:cNvPr id="7" name="Group 6"/>
          <p:cNvGrpSpPr/>
          <p:nvPr/>
        </p:nvGrpSpPr>
        <p:grpSpPr>
          <a:xfrm>
            <a:off x="1" y="-2"/>
            <a:ext cx="9144000" cy="246889"/>
            <a:chOff x="1" y="-2"/>
            <a:chExt cx="9144000" cy="246889"/>
          </a:xfrm>
        </p:grpSpPr>
        <p:sp>
          <p:nvSpPr>
            <p:cNvPr id="9" name="Rectangle 8"/>
            <p:cNvSpPr/>
            <p:nvPr/>
          </p:nvSpPr>
          <p:spPr>
            <a:xfrm>
              <a:off x="1" y="-1"/>
              <a:ext cx="628650" cy="246888"/>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3925" y="-2"/>
              <a:ext cx="182880" cy="246888"/>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04217" y="-2"/>
              <a:ext cx="182880" cy="246888"/>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134512" y="-2"/>
              <a:ext cx="182880" cy="246888"/>
            </a:xfrm>
            <a:prstGeom prst="rect">
              <a:avLst/>
            </a:prstGeom>
            <a:solidFill>
              <a:srgbClr val="6D2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364807" y="-2"/>
              <a:ext cx="182880" cy="246888"/>
            </a:xfrm>
            <a:prstGeom prst="rect">
              <a:avLst/>
            </a:prstGeom>
            <a:solidFill>
              <a:srgbClr val="D06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595103" y="-1"/>
              <a:ext cx="7548898" cy="246888"/>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p:cNvPicPr>
            <a:picLocks noChangeAspect="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16724" y="6380735"/>
            <a:ext cx="1274594" cy="340741"/>
          </a:xfrm>
          <a:prstGeom prst="rect">
            <a:avLst/>
          </a:prstGeom>
        </p:spPr>
      </p:pic>
    </p:spTree>
    <p:extLst>
      <p:ext uri="{BB962C8B-B14F-4D97-AF65-F5344CB8AC3E}">
        <p14:creationId xmlns:p14="http://schemas.microsoft.com/office/powerpoint/2010/main" val="10347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buSzPct val="75000"/>
              <a:defRPr sz="3200"/>
            </a:lvl1pPr>
            <a:lvl2pPr>
              <a:buSzPct val="75000"/>
              <a:defRPr sz="2800"/>
            </a:lvl2pPr>
            <a:lvl3pPr>
              <a:buSzPct val="75000"/>
              <a:defRPr sz="2400"/>
            </a:lvl3pPr>
            <a:lvl4pPr>
              <a:buSzPct val="75000"/>
              <a:defRPr sz="2000"/>
            </a:lvl4pPr>
            <a:lvl5pPr>
              <a:buSzPct val="75000"/>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D9C7EA-2A6F-419A-8379-D5F97563B72D}" type="datetime1">
              <a:rPr lang="en-US" smtClean="0"/>
              <a:t>7/13/2017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573937-5A05-4E1D-8394-81D5E38E121A}" type="slidenum">
              <a:rPr lang="en-US" smtClean="0"/>
              <a:t>‹#›</a:t>
            </a:fld>
            <a:endParaRPr lang="en-US" dirty="0"/>
          </a:p>
        </p:txBody>
      </p:sp>
      <p:grpSp>
        <p:nvGrpSpPr>
          <p:cNvPr id="10" name="Group 9"/>
          <p:cNvGrpSpPr/>
          <p:nvPr/>
        </p:nvGrpSpPr>
        <p:grpSpPr>
          <a:xfrm>
            <a:off x="1" y="-2"/>
            <a:ext cx="9144000" cy="246889"/>
            <a:chOff x="1" y="-2"/>
            <a:chExt cx="9144000" cy="246889"/>
          </a:xfrm>
        </p:grpSpPr>
        <p:sp>
          <p:nvSpPr>
            <p:cNvPr id="12" name="Rectangle 11"/>
            <p:cNvSpPr/>
            <p:nvPr/>
          </p:nvSpPr>
          <p:spPr>
            <a:xfrm>
              <a:off x="1" y="-1"/>
              <a:ext cx="628650" cy="246888"/>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73925" y="-2"/>
              <a:ext cx="182880" cy="246888"/>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904217" y="-2"/>
              <a:ext cx="182880" cy="246888"/>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134512" y="-2"/>
              <a:ext cx="182880" cy="246888"/>
            </a:xfrm>
            <a:prstGeom prst="rect">
              <a:avLst/>
            </a:prstGeom>
            <a:solidFill>
              <a:srgbClr val="6D2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364807" y="-2"/>
              <a:ext cx="182880" cy="246888"/>
            </a:xfrm>
            <a:prstGeom prst="rect">
              <a:avLst/>
            </a:prstGeom>
            <a:solidFill>
              <a:srgbClr val="D06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595103" y="-1"/>
              <a:ext cx="7548898" cy="246888"/>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16724" y="6380735"/>
            <a:ext cx="1274594" cy="340741"/>
          </a:xfrm>
          <a:prstGeom prst="rect">
            <a:avLst/>
          </a:prstGeom>
        </p:spPr>
      </p:pic>
    </p:spTree>
    <p:extLst>
      <p:ext uri="{BB962C8B-B14F-4D97-AF65-F5344CB8AC3E}">
        <p14:creationId xmlns:p14="http://schemas.microsoft.com/office/powerpoint/2010/main" val="16536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90BCDE-581F-4B38-A6EF-6E79F4FCAFB9}" type="datetime1">
              <a:rPr lang="en-US" smtClean="0"/>
              <a:t>7/13/2017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573937-5A05-4E1D-8394-81D5E38E121A}" type="slidenum">
              <a:rPr lang="en-US" smtClean="0"/>
              <a:t>‹#›</a:t>
            </a:fld>
            <a:endParaRPr lang="en-US" dirty="0"/>
          </a:p>
        </p:txBody>
      </p:sp>
      <p:grpSp>
        <p:nvGrpSpPr>
          <p:cNvPr id="10" name="Group 9"/>
          <p:cNvGrpSpPr/>
          <p:nvPr/>
        </p:nvGrpSpPr>
        <p:grpSpPr>
          <a:xfrm>
            <a:off x="1" y="-2"/>
            <a:ext cx="9144000" cy="246889"/>
            <a:chOff x="1" y="-2"/>
            <a:chExt cx="9144000" cy="246889"/>
          </a:xfrm>
        </p:grpSpPr>
        <p:sp>
          <p:nvSpPr>
            <p:cNvPr id="12" name="Rectangle 11"/>
            <p:cNvSpPr/>
            <p:nvPr/>
          </p:nvSpPr>
          <p:spPr>
            <a:xfrm>
              <a:off x="1" y="-1"/>
              <a:ext cx="628650" cy="246888"/>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73925" y="-2"/>
              <a:ext cx="182880" cy="246888"/>
            </a:xfrm>
            <a:prstGeom prst="rect">
              <a:avLst/>
            </a:prstGeom>
            <a:solidFill>
              <a:srgbClr val="78A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904217" y="-2"/>
              <a:ext cx="182880" cy="246888"/>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134512" y="-2"/>
              <a:ext cx="182880" cy="246888"/>
            </a:xfrm>
            <a:prstGeom prst="rect">
              <a:avLst/>
            </a:prstGeom>
            <a:solidFill>
              <a:srgbClr val="6D2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364807" y="-2"/>
              <a:ext cx="182880" cy="246888"/>
            </a:xfrm>
            <a:prstGeom prst="rect">
              <a:avLst/>
            </a:prstGeom>
            <a:solidFill>
              <a:srgbClr val="D06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595103" y="-1"/>
              <a:ext cx="7548898" cy="246888"/>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16724" y="6380735"/>
            <a:ext cx="1274594" cy="340741"/>
          </a:xfrm>
          <a:prstGeom prst="rect">
            <a:avLst/>
          </a:prstGeom>
        </p:spPr>
      </p:pic>
    </p:spTree>
    <p:extLst>
      <p:ext uri="{BB962C8B-B14F-4D97-AF65-F5344CB8AC3E}">
        <p14:creationId xmlns:p14="http://schemas.microsoft.com/office/powerpoint/2010/main" val="4233097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79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92AA5-A465-498F-BF16-EDAC38620CFE}" type="datetime1">
              <a:rPr lang="en-US" smtClean="0"/>
              <a:t>7/13/2017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73937-5A05-4E1D-8394-81D5E38E121A}" type="slidenum">
              <a:rPr lang="en-US" smtClean="0"/>
              <a:pPr/>
              <a:t>‹#›</a:t>
            </a:fld>
            <a:endParaRPr lang="en-US" dirty="0"/>
          </a:p>
        </p:txBody>
      </p:sp>
    </p:spTree>
    <p:extLst>
      <p:ext uri="{BB962C8B-B14F-4D97-AF65-F5344CB8AC3E}">
        <p14:creationId xmlns:p14="http://schemas.microsoft.com/office/powerpoint/2010/main" val="16237283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How Simple Exercises Explode Perpetually???</a:t>
            </a:r>
            <a:endParaRPr lang="en-US" dirty="0"/>
          </a:p>
        </p:txBody>
      </p:sp>
      <p:sp>
        <p:nvSpPr>
          <p:cNvPr id="3" name="Title 2"/>
          <p:cNvSpPr>
            <a:spLocks noGrp="1"/>
          </p:cNvSpPr>
          <p:nvPr>
            <p:ph type="title"/>
          </p:nvPr>
        </p:nvSpPr>
        <p:spPr/>
        <p:txBody>
          <a:bodyPr/>
          <a:lstStyle/>
          <a:p>
            <a:r>
              <a:rPr lang="en-US" dirty="0" smtClean="0"/>
              <a:t>HSEEP</a:t>
            </a:r>
            <a:endParaRPr lang="en-US" dirty="0"/>
          </a:p>
        </p:txBody>
      </p:sp>
      <p:sp>
        <p:nvSpPr>
          <p:cNvPr id="4" name="Text Placeholder 3"/>
          <p:cNvSpPr>
            <a:spLocks noGrp="1"/>
          </p:cNvSpPr>
          <p:nvPr>
            <p:ph type="body" sz="quarter" idx="13"/>
          </p:nvPr>
        </p:nvSpPr>
        <p:spPr/>
        <p:txBody>
          <a:bodyPr/>
          <a:lstStyle/>
          <a:p>
            <a:r>
              <a:rPr lang="en-US" dirty="0" smtClean="0"/>
              <a:t>Karla Black, </a:t>
            </a:r>
          </a:p>
          <a:p>
            <a:r>
              <a:rPr lang="en-US" dirty="0" smtClean="0"/>
              <a:t>Kent County Health Department</a:t>
            </a:r>
            <a:endParaRPr lang="en-US" dirty="0"/>
          </a:p>
        </p:txBody>
      </p:sp>
      <p:pic>
        <p:nvPicPr>
          <p:cNvPr id="1026" name="Picture 3" descr="Kent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99" y="5669660"/>
            <a:ext cx="1107501" cy="118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442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 that are available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FEMA Independent Study Courses (Online)</a:t>
            </a:r>
          </a:p>
          <a:p>
            <a:pPr lvl="1"/>
            <a:r>
              <a:rPr lang="en-US" dirty="0" smtClean="0"/>
              <a:t>IS-120.a – An Introduction to Exercises</a:t>
            </a:r>
          </a:p>
          <a:p>
            <a:pPr lvl="1"/>
            <a:r>
              <a:rPr lang="en-US" dirty="0" smtClean="0"/>
              <a:t>IS-130 – Exercise Evaluation and Improvement Planning</a:t>
            </a:r>
          </a:p>
          <a:p>
            <a:pPr marL="228600" lvl="1">
              <a:spcBef>
                <a:spcPts val="1000"/>
              </a:spcBef>
            </a:pPr>
            <a:r>
              <a:rPr lang="en-US" dirty="0" smtClean="0"/>
              <a:t>FEMA L146 – HSEEP</a:t>
            </a:r>
          </a:p>
          <a:p>
            <a:pPr marL="685800" lvl="2">
              <a:spcBef>
                <a:spcPts val="1000"/>
              </a:spcBef>
            </a:pPr>
            <a:r>
              <a:rPr lang="en-US" dirty="0" smtClean="0"/>
              <a:t>Online delivery or in person</a:t>
            </a:r>
          </a:p>
          <a:p>
            <a:r>
              <a:rPr lang="en-US" dirty="0" smtClean="0"/>
              <a:t>FEMA’s Master Exercise Practitioner Program</a:t>
            </a:r>
          </a:p>
          <a:p>
            <a:pPr lvl="1"/>
            <a:r>
              <a:rPr lang="en-US" dirty="0" smtClean="0"/>
              <a:t>3 courses over 3 weeks at the Emergency Management Institute (EMI)</a:t>
            </a:r>
          </a:p>
          <a:p>
            <a:pPr lvl="1"/>
            <a:r>
              <a:rPr lang="en-US" dirty="0" smtClean="0"/>
              <a:t>Application period starts May 1</a:t>
            </a:r>
          </a:p>
          <a:p>
            <a:pPr lvl="1"/>
            <a:r>
              <a:rPr lang="en-US" dirty="0" smtClean="0"/>
              <a:t>MCM ORR</a:t>
            </a:r>
          </a:p>
          <a:p>
            <a:pPr lvl="2"/>
            <a:r>
              <a:rPr lang="en-US" dirty="0" smtClean="0"/>
              <a:t> Capability 3, Function 5, Planning b: Advanced </a:t>
            </a:r>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2D573937-5A05-4E1D-8394-81D5E38E121A}" type="slidenum">
              <a:rPr lang="en-US" smtClean="0"/>
              <a:t>10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8515" y="4363936"/>
            <a:ext cx="1854759" cy="1813027"/>
          </a:xfrm>
          <a:prstGeom prst="rect">
            <a:avLst/>
          </a:prstGeom>
        </p:spPr>
      </p:pic>
    </p:spTree>
    <p:extLst>
      <p:ext uri="{BB962C8B-B14F-4D97-AF65-F5344CB8AC3E}">
        <p14:creationId xmlns:p14="http://schemas.microsoft.com/office/powerpoint/2010/main" val="1498770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The After Agony Report</a:t>
            </a:r>
            <a:endParaRPr lang="en-US" dirty="0"/>
          </a:p>
        </p:txBody>
      </p:sp>
      <p:sp>
        <p:nvSpPr>
          <p:cNvPr id="3" name="Title 2"/>
          <p:cNvSpPr>
            <a:spLocks noGrp="1"/>
          </p:cNvSpPr>
          <p:nvPr>
            <p:ph type="title"/>
          </p:nvPr>
        </p:nvSpPr>
        <p:spPr/>
        <p:txBody>
          <a:bodyPr/>
          <a:lstStyle/>
          <a:p>
            <a:r>
              <a:rPr lang="en-US" dirty="0" smtClean="0"/>
              <a:t>AAR</a:t>
            </a:r>
            <a:endParaRPr lang="en-US" dirty="0"/>
          </a:p>
        </p:txBody>
      </p:sp>
      <p:sp>
        <p:nvSpPr>
          <p:cNvPr id="4" name="Text Placeholder 3"/>
          <p:cNvSpPr>
            <a:spLocks noGrp="1"/>
          </p:cNvSpPr>
          <p:nvPr>
            <p:ph type="body" sz="quarter" idx="13"/>
          </p:nvPr>
        </p:nvSpPr>
        <p:spPr/>
        <p:txBody>
          <a:bodyPr/>
          <a:lstStyle/>
          <a:p>
            <a:r>
              <a:rPr lang="en-US" dirty="0" smtClean="0"/>
              <a:t>Larry Zimmerman, </a:t>
            </a:r>
          </a:p>
          <a:p>
            <a:r>
              <a:rPr lang="en-US" dirty="0" smtClean="0"/>
              <a:t>MDHHS</a:t>
            </a:r>
            <a:endParaRPr lang="en-US" dirty="0"/>
          </a:p>
        </p:txBody>
      </p:sp>
    </p:spTree>
    <p:extLst>
      <p:ext uri="{BB962C8B-B14F-4D97-AF65-F5344CB8AC3E}">
        <p14:creationId xmlns:p14="http://schemas.microsoft.com/office/powerpoint/2010/main" val="3129414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Action Report (AAR)</a:t>
            </a:r>
            <a:endParaRPr lang="en-US" dirty="0"/>
          </a:p>
        </p:txBody>
      </p:sp>
      <p:sp>
        <p:nvSpPr>
          <p:cNvPr id="3" name="Content Placeholder 2"/>
          <p:cNvSpPr>
            <a:spLocks noGrp="1"/>
          </p:cNvSpPr>
          <p:nvPr>
            <p:ph idx="1"/>
          </p:nvPr>
        </p:nvSpPr>
        <p:spPr/>
        <p:txBody>
          <a:bodyPr/>
          <a:lstStyle/>
          <a:p>
            <a:pPr marL="0" indent="0">
              <a:buNone/>
            </a:pPr>
            <a:r>
              <a:rPr lang="en-US" dirty="0" smtClean="0"/>
              <a:t>Demystifying the AAR</a:t>
            </a:r>
          </a:p>
        </p:txBody>
      </p:sp>
      <p:sp>
        <p:nvSpPr>
          <p:cNvPr id="4" name="Slide Number Placeholder 3"/>
          <p:cNvSpPr>
            <a:spLocks noGrp="1"/>
          </p:cNvSpPr>
          <p:nvPr>
            <p:ph type="sldNum" sz="quarter" idx="12"/>
          </p:nvPr>
        </p:nvSpPr>
        <p:spPr/>
        <p:txBody>
          <a:bodyPr/>
          <a:lstStyle/>
          <a:p>
            <a:fld id="{2D573937-5A05-4E1D-8394-81D5E38E121A}" type="slidenum">
              <a:rPr lang="en-US" smtClean="0"/>
              <a:t>12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670" y="2125081"/>
            <a:ext cx="3138876" cy="4051882"/>
          </a:xfrm>
          <a:prstGeom prst="rect">
            <a:avLst/>
          </a:prstGeom>
        </p:spPr>
      </p:pic>
    </p:spTree>
    <p:extLst>
      <p:ext uri="{BB962C8B-B14F-4D97-AF65-F5344CB8AC3E}">
        <p14:creationId xmlns:p14="http://schemas.microsoft.com/office/powerpoint/2010/main" val="1774137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AAR? A few reasons:</a:t>
            </a:r>
            <a:endParaRPr lang="en-US" dirty="0"/>
          </a:p>
        </p:txBody>
      </p:sp>
      <p:sp>
        <p:nvSpPr>
          <p:cNvPr id="3" name="Content Placeholder 2"/>
          <p:cNvSpPr>
            <a:spLocks noGrp="1"/>
          </p:cNvSpPr>
          <p:nvPr>
            <p:ph idx="1"/>
          </p:nvPr>
        </p:nvSpPr>
        <p:spPr>
          <a:xfrm>
            <a:off x="438539" y="1397763"/>
            <a:ext cx="8360228" cy="4779200"/>
          </a:xfrm>
        </p:spPr>
        <p:txBody>
          <a:bodyPr>
            <a:normAutofit lnSpcReduction="10000"/>
          </a:bodyPr>
          <a:lstStyle/>
          <a:p>
            <a:r>
              <a:rPr lang="en-US" dirty="0" smtClean="0"/>
              <a:t>To prove to the DEPR/CDC completion of  training and exercise deliverables/requirements</a:t>
            </a:r>
            <a:br>
              <a:rPr lang="en-US" dirty="0" smtClean="0"/>
            </a:br>
            <a:endParaRPr lang="en-US" dirty="0" smtClean="0"/>
          </a:p>
          <a:p>
            <a:r>
              <a:rPr lang="en-US" dirty="0" smtClean="0"/>
              <a:t>To verify strengths or identify weaknesses in plans, training and equipment</a:t>
            </a:r>
            <a:br>
              <a:rPr lang="en-US" dirty="0" smtClean="0"/>
            </a:br>
            <a:endParaRPr lang="en-US" dirty="0" smtClean="0"/>
          </a:p>
          <a:p>
            <a:r>
              <a:rPr lang="en-US" dirty="0" smtClean="0"/>
              <a:t>To build a roadmap to correct identified </a:t>
            </a:r>
            <a:r>
              <a:rPr lang="en-US" dirty="0" smtClean="0"/>
              <a:t>gaps</a:t>
            </a:r>
            <a:br>
              <a:rPr lang="en-US" dirty="0" smtClean="0"/>
            </a:br>
            <a:endParaRPr lang="en-US" dirty="0" smtClean="0"/>
          </a:p>
          <a:p>
            <a:r>
              <a:rPr lang="en-US" dirty="0"/>
              <a:t>Funding </a:t>
            </a:r>
            <a:r>
              <a:rPr lang="en-US" dirty="0" smtClean="0"/>
              <a:t>opportunities/Leadership buy-in</a:t>
            </a:r>
            <a:r>
              <a:rPr lang="en-US" dirty="0" smtClean="0"/>
              <a:t/>
            </a:r>
            <a:br>
              <a:rPr lang="en-US" dirty="0" smtClean="0"/>
            </a:br>
            <a:endParaRPr lang="en-US" dirty="0" smtClean="0"/>
          </a:p>
        </p:txBody>
      </p:sp>
      <p:sp>
        <p:nvSpPr>
          <p:cNvPr id="4" name="Slide Number Placeholder 3"/>
          <p:cNvSpPr>
            <a:spLocks noGrp="1"/>
          </p:cNvSpPr>
          <p:nvPr>
            <p:ph type="sldNum" sz="quarter" idx="12"/>
          </p:nvPr>
        </p:nvSpPr>
        <p:spPr/>
        <p:txBody>
          <a:bodyPr/>
          <a:lstStyle/>
          <a:p>
            <a:fld id="{2D573937-5A05-4E1D-8394-81D5E38E121A}"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1733115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AAR? A few more reasons: </a:t>
            </a:r>
            <a:endParaRPr lang="en-US" dirty="0"/>
          </a:p>
        </p:txBody>
      </p:sp>
      <p:sp>
        <p:nvSpPr>
          <p:cNvPr id="3" name="Content Placeholder 2"/>
          <p:cNvSpPr>
            <a:spLocks noGrp="1"/>
          </p:cNvSpPr>
          <p:nvPr>
            <p:ph idx="1"/>
          </p:nvPr>
        </p:nvSpPr>
        <p:spPr>
          <a:xfrm>
            <a:off x="438539" y="1397763"/>
            <a:ext cx="8145623" cy="4779200"/>
          </a:xfrm>
        </p:spPr>
        <p:txBody>
          <a:bodyPr>
            <a:normAutofit/>
          </a:bodyPr>
          <a:lstStyle/>
          <a:p>
            <a:r>
              <a:rPr lang="en-US" dirty="0" smtClean="0"/>
              <a:t>To learn from and share our experiences?</a:t>
            </a:r>
            <a:br>
              <a:rPr lang="en-US" dirty="0" smtClean="0"/>
            </a:br>
            <a:r>
              <a:rPr lang="en-US" dirty="0" smtClean="0"/>
              <a:t> </a:t>
            </a:r>
          </a:p>
          <a:p>
            <a:r>
              <a:rPr lang="en-US" dirty="0" smtClean="0"/>
              <a:t>To document new ideas and unique processes?</a:t>
            </a:r>
            <a:br>
              <a:rPr lang="en-US" dirty="0" smtClean="0"/>
            </a:br>
            <a:endParaRPr lang="en-US" dirty="0" smtClean="0"/>
          </a:p>
          <a:p>
            <a:r>
              <a:rPr lang="en-US" dirty="0" smtClean="0"/>
              <a:t>To build community relationships? </a:t>
            </a:r>
            <a:r>
              <a:rPr lang="en-US" dirty="0" smtClean="0"/>
              <a:t/>
            </a:r>
            <a:br>
              <a:rPr lang="en-US" dirty="0" smtClean="0"/>
            </a:br>
            <a:endParaRPr lang="en-US" dirty="0" smtClean="0"/>
          </a:p>
          <a:p>
            <a:r>
              <a:rPr lang="en-US" dirty="0" smtClean="0"/>
              <a:t>Score </a:t>
            </a:r>
            <a:r>
              <a:rPr lang="en-US" dirty="0"/>
              <a:t>ultimate level on the ORR</a:t>
            </a:r>
          </a:p>
          <a:p>
            <a:pPr marL="0" indent="0">
              <a:buNone/>
            </a:pPr>
            <a:r>
              <a:rPr lang="en-US" dirty="0" smtClean="0"/>
              <a:t/>
            </a:r>
            <a:br>
              <a:rPr lang="en-US" dirty="0" smtClean="0"/>
            </a:b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2D573937-5A05-4E1D-8394-81D5E38E121A}" type="slidenum">
              <a:rPr lang="en-US" smtClean="0"/>
              <a:t>14</a:t>
            </a:fld>
            <a:endParaRPr lang="en-US" dirty="0"/>
          </a:p>
        </p:txBody>
      </p:sp>
    </p:spTree>
    <p:extLst>
      <p:ext uri="{BB962C8B-B14F-4D97-AF65-F5344CB8AC3E}">
        <p14:creationId xmlns:p14="http://schemas.microsoft.com/office/powerpoint/2010/main" val="1926749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HSEEP AAR Template</a:t>
            </a:r>
            <a:endParaRPr lang="en-US" dirty="0"/>
          </a:p>
        </p:txBody>
      </p:sp>
      <p:sp>
        <p:nvSpPr>
          <p:cNvPr id="4" name="Slide Number Placeholder 3"/>
          <p:cNvSpPr>
            <a:spLocks noGrp="1"/>
          </p:cNvSpPr>
          <p:nvPr>
            <p:ph type="sldNum" sz="quarter" idx="12"/>
          </p:nvPr>
        </p:nvSpPr>
        <p:spPr/>
        <p:txBody>
          <a:bodyPr/>
          <a:lstStyle/>
          <a:p>
            <a:fld id="{2D573937-5A05-4E1D-8394-81D5E38E121A}" type="slidenum">
              <a:rPr lang="en-US" smtClean="0"/>
              <a:t>15</a:t>
            </a:fld>
            <a:endParaRPr lang="en-US" dirty="0"/>
          </a:p>
        </p:txBody>
      </p:sp>
      <p:sp>
        <p:nvSpPr>
          <p:cNvPr id="6" name="Content Placeholder 2"/>
          <p:cNvSpPr txBox="1">
            <a:spLocks/>
          </p:cNvSpPr>
          <p:nvPr/>
        </p:nvSpPr>
        <p:spPr>
          <a:xfrm>
            <a:off x="628650" y="1397763"/>
            <a:ext cx="7886700" cy="477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75000"/>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75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75000"/>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75000"/>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Download from the Preparedness</a:t>
            </a:r>
            <a:br>
              <a:rPr lang="en-US" dirty="0" smtClean="0"/>
            </a:br>
            <a:r>
              <a:rPr lang="en-US" dirty="0" smtClean="0"/>
              <a:t>Toolkit</a:t>
            </a:r>
          </a:p>
          <a:p>
            <a:r>
              <a:rPr lang="en-US" dirty="0">
                <a:solidFill>
                  <a:schemeClr val="tx2">
                    <a:lumMod val="75000"/>
                    <a:lumOff val="25000"/>
                  </a:schemeClr>
                </a:solidFill>
              </a:rPr>
              <a:t>https://preptoolkit.fema.gov/web/hseep-resources</a:t>
            </a:r>
            <a:endParaRPr lang="en-US" dirty="0" smtClean="0">
              <a:solidFill>
                <a:schemeClr val="tx2">
                  <a:lumMod val="75000"/>
                  <a:lumOff val="25000"/>
                </a:schemeClr>
              </a:solidFill>
            </a:endParaRPr>
          </a:p>
          <a:p>
            <a:endParaRPr lang="en-US" dirty="0"/>
          </a:p>
        </p:txBody>
      </p:sp>
      <p:pic>
        <p:nvPicPr>
          <p:cNvPr id="8" name="Picture 7"/>
          <p:cNvPicPr>
            <a:picLocks noChangeAspect="1"/>
          </p:cNvPicPr>
          <p:nvPr/>
        </p:nvPicPr>
        <p:blipFill>
          <a:blip r:embed="rId2"/>
          <a:stretch>
            <a:fillRect/>
          </a:stretch>
        </p:blipFill>
        <p:spPr>
          <a:xfrm>
            <a:off x="2774927" y="3050025"/>
            <a:ext cx="5138057" cy="3126938"/>
          </a:xfrm>
          <a:prstGeom prst="rect">
            <a:avLst/>
          </a:prstGeom>
        </p:spPr>
      </p:pic>
    </p:spTree>
    <p:extLst>
      <p:ext uri="{BB962C8B-B14F-4D97-AF65-F5344CB8AC3E}">
        <p14:creationId xmlns:p14="http://schemas.microsoft.com/office/powerpoint/2010/main" val="598774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sections of the HSEEP AAR</a:t>
            </a:r>
            <a:endParaRPr lang="en-US" dirty="0"/>
          </a:p>
        </p:txBody>
      </p:sp>
      <p:sp>
        <p:nvSpPr>
          <p:cNvPr id="3" name="Content Placeholder 2"/>
          <p:cNvSpPr>
            <a:spLocks noGrp="1"/>
          </p:cNvSpPr>
          <p:nvPr>
            <p:ph idx="1"/>
          </p:nvPr>
        </p:nvSpPr>
        <p:spPr/>
        <p:txBody>
          <a:bodyPr/>
          <a:lstStyle/>
          <a:p>
            <a:r>
              <a:rPr lang="en-US" dirty="0" smtClean="0"/>
              <a:t>Cover Page</a:t>
            </a:r>
          </a:p>
          <a:p>
            <a:r>
              <a:rPr lang="en-US" dirty="0" smtClean="0"/>
              <a:t>Exercise Overview</a:t>
            </a:r>
          </a:p>
          <a:p>
            <a:r>
              <a:rPr lang="en-US" dirty="0" smtClean="0"/>
              <a:t>Analysis of Capabilities</a:t>
            </a:r>
          </a:p>
          <a:p>
            <a:r>
              <a:rPr lang="en-US" dirty="0" smtClean="0"/>
              <a:t>Improvement Plan</a:t>
            </a:r>
            <a:endParaRPr lang="en-US" dirty="0"/>
          </a:p>
        </p:txBody>
      </p:sp>
      <p:sp>
        <p:nvSpPr>
          <p:cNvPr id="4" name="Slide Number Placeholder 3"/>
          <p:cNvSpPr>
            <a:spLocks noGrp="1"/>
          </p:cNvSpPr>
          <p:nvPr>
            <p:ph type="sldNum" sz="quarter" idx="12"/>
          </p:nvPr>
        </p:nvSpPr>
        <p:spPr/>
        <p:txBody>
          <a:bodyPr/>
          <a:lstStyle/>
          <a:p>
            <a:fld id="{2D573937-5A05-4E1D-8394-81D5E38E121A}" type="slidenum">
              <a:rPr lang="en-US" smtClean="0"/>
              <a:t>16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4059" y="1279525"/>
            <a:ext cx="1097668" cy="108112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638" y="2583899"/>
            <a:ext cx="1230178" cy="1064371"/>
          </a:xfrm>
          <a:prstGeom prst="rect">
            <a:avLst/>
          </a:prstGeom>
        </p:spPr>
      </p:pic>
    </p:spTree>
    <p:extLst>
      <p:ext uri="{BB962C8B-B14F-4D97-AF65-F5344CB8AC3E}">
        <p14:creationId xmlns:p14="http://schemas.microsoft.com/office/powerpoint/2010/main" val="3409962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 Page</a:t>
            </a:r>
            <a:endParaRPr lang="en-US" dirty="0"/>
          </a:p>
        </p:txBody>
      </p:sp>
      <p:sp>
        <p:nvSpPr>
          <p:cNvPr id="4" name="Slide Number Placeholder 3"/>
          <p:cNvSpPr>
            <a:spLocks noGrp="1"/>
          </p:cNvSpPr>
          <p:nvPr>
            <p:ph type="sldNum" sz="quarter" idx="12"/>
          </p:nvPr>
        </p:nvSpPr>
        <p:spPr/>
        <p:txBody>
          <a:bodyPr/>
          <a:lstStyle/>
          <a:p>
            <a:fld id="{2D573937-5A05-4E1D-8394-81D5E38E121A}" type="slidenum">
              <a:rPr lang="en-US" smtClean="0"/>
              <a:t>17</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0551" y="1397000"/>
            <a:ext cx="3702898" cy="4779963"/>
          </a:xfrm>
          <a:prstGeom prst="rect">
            <a:avLst/>
          </a:prstGeom>
        </p:spPr>
      </p:pic>
    </p:spTree>
    <p:extLst>
      <p:ext uri="{BB962C8B-B14F-4D97-AF65-F5344CB8AC3E}">
        <p14:creationId xmlns:p14="http://schemas.microsoft.com/office/powerpoint/2010/main" val="575698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Overview</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53312523"/>
              </p:ext>
            </p:extLst>
          </p:nvPr>
        </p:nvGraphicFramePr>
        <p:xfrm>
          <a:off x="699795" y="1279525"/>
          <a:ext cx="6727372" cy="4767947"/>
        </p:xfrm>
        <a:graphic>
          <a:graphicData uri="http://schemas.openxmlformats.org/drawingml/2006/table">
            <a:tbl>
              <a:tblPr firstRow="1" firstCol="1" bandRow="1"/>
              <a:tblGrid>
                <a:gridCol w="1340416"/>
                <a:gridCol w="5386956"/>
              </a:tblGrid>
              <a:tr h="414604">
                <a:tc>
                  <a:txBody>
                    <a:bodyPr/>
                    <a:lstStyle/>
                    <a:p>
                      <a:pPr marL="0" marR="0">
                        <a:spcBef>
                          <a:spcPts val="600"/>
                        </a:spcBef>
                        <a:spcAft>
                          <a:spcPts val="600"/>
                        </a:spcAft>
                      </a:pP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Exercise Name</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3366"/>
                    </a:solidFill>
                  </a:tcPr>
                </a:tc>
                <a:tc>
                  <a:txBody>
                    <a:bodyPr/>
                    <a:lstStyle/>
                    <a:p>
                      <a:pPr marL="0" marR="0">
                        <a:spcBef>
                          <a:spcPts val="200"/>
                        </a:spcBef>
                        <a:spcAft>
                          <a:spcPts val="200"/>
                        </a:spcAft>
                      </a:pP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[Insert the formal name of exercise, which should match the name in the document header]</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tcPr>
                </a:tc>
              </a:tr>
              <a:tr h="373144">
                <a:tc>
                  <a:txBody>
                    <a:bodyPr/>
                    <a:lstStyle/>
                    <a:p>
                      <a:pPr marL="0" marR="0">
                        <a:spcBef>
                          <a:spcPts val="600"/>
                        </a:spcBef>
                        <a:spcAft>
                          <a:spcPts val="600"/>
                        </a:spcAft>
                      </a:pPr>
                      <a:r>
                        <a:rPr lang="en-US" sz="1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Exercise Dates</a:t>
                      </a:r>
                      <a:endParaRPr lang="en-US"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3366"/>
                    </a:solidFill>
                  </a:tcPr>
                </a:tc>
                <a:tc>
                  <a:txBody>
                    <a:bodyPr/>
                    <a:lstStyle/>
                    <a:p>
                      <a:pPr marL="0" marR="0">
                        <a:spcBef>
                          <a:spcPts val="200"/>
                        </a:spcBef>
                        <a:spcAft>
                          <a:spcPts val="200"/>
                        </a:spcAft>
                      </a:pP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[Indicate the start and end dates of the exercise]</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tcPr>
                </a:tc>
              </a:tr>
              <a:tr h="414604">
                <a:tc>
                  <a:txBody>
                    <a:bodyPr/>
                    <a:lstStyle/>
                    <a:p>
                      <a:pPr marL="0" marR="0">
                        <a:spcBef>
                          <a:spcPts val="600"/>
                        </a:spcBef>
                        <a:spcAft>
                          <a:spcPts val="600"/>
                        </a:spcAft>
                      </a:pPr>
                      <a:r>
                        <a:rPr lang="en-US" sz="1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Scope</a:t>
                      </a:r>
                      <a:endParaRPr lang="en-US"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3366"/>
                    </a:solidFill>
                  </a:tcPr>
                </a:tc>
                <a:tc>
                  <a:txBody>
                    <a:bodyPr/>
                    <a:lstStyle/>
                    <a:p>
                      <a:pPr marL="0" marR="0">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This exercise is a </a:t>
                      </a: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[exercise type]</a:t>
                      </a:r>
                      <a:r>
                        <a:rPr lang="en-US" sz="1000">
                          <a:effectLst/>
                          <a:latin typeface="Arial" panose="020B0604020202020204" pitchFamily="34" charset="0"/>
                          <a:ea typeface="Times New Roman" panose="02020603050405020304" pitchFamily="18" charset="0"/>
                          <a:cs typeface="Times New Roman" panose="02020603050405020304" pitchFamily="18" charset="0"/>
                        </a:rPr>
                        <a:t>, planned for </a:t>
                      </a: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[exercise duration]</a:t>
                      </a:r>
                      <a:r>
                        <a:rPr lang="en-US" sz="1000">
                          <a:effectLst/>
                          <a:latin typeface="Arial" panose="020B0604020202020204" pitchFamily="34" charset="0"/>
                          <a:ea typeface="Times New Roman" panose="02020603050405020304" pitchFamily="18" charset="0"/>
                          <a:cs typeface="Times New Roman" panose="02020603050405020304" pitchFamily="18" charset="0"/>
                        </a:rPr>
                        <a:t> at </a:t>
                      </a: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[exercise location]</a:t>
                      </a:r>
                      <a:r>
                        <a:rPr lang="en-US" sz="1000">
                          <a:effectLst/>
                          <a:latin typeface="Arial" panose="020B0604020202020204" pitchFamily="34" charset="0"/>
                          <a:ea typeface="Times New Roman" panose="02020603050405020304" pitchFamily="18" charset="0"/>
                          <a:cs typeface="Times New Roman" panose="02020603050405020304" pitchFamily="18" charset="0"/>
                        </a:rPr>
                        <a:t>. Exercise play is limited to </a:t>
                      </a: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[exercise parameters]</a:t>
                      </a:r>
                      <a:r>
                        <a:rPr lang="en-US" sz="100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tcPr>
                </a:tc>
              </a:tr>
              <a:tr h="373144">
                <a:tc>
                  <a:txBody>
                    <a:bodyPr/>
                    <a:lstStyle/>
                    <a:p>
                      <a:pPr marL="0" marR="0">
                        <a:spcBef>
                          <a:spcPts val="600"/>
                        </a:spcBef>
                        <a:spcAft>
                          <a:spcPts val="600"/>
                        </a:spcAft>
                      </a:pPr>
                      <a:r>
                        <a:rPr lang="en-US" sz="1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Mission Area(s)</a:t>
                      </a:r>
                      <a:endParaRPr lang="en-US"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3366"/>
                    </a:solidFill>
                  </a:tcPr>
                </a:tc>
                <a:tc>
                  <a:txBody>
                    <a:bodyPr/>
                    <a:lstStyle/>
                    <a:p>
                      <a:pPr marL="0" marR="0">
                        <a:spcBef>
                          <a:spcPts val="200"/>
                        </a:spcBef>
                        <a:spcAft>
                          <a:spcPts val="200"/>
                        </a:spcAft>
                      </a:pP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[Prevention, Protection, Mitigation, Response, and/or Recovery]</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tcPr>
                </a:tc>
              </a:tr>
              <a:tr h="373144">
                <a:tc>
                  <a:txBody>
                    <a:bodyPr/>
                    <a:lstStyle/>
                    <a:p>
                      <a:pPr marL="0" marR="0">
                        <a:spcBef>
                          <a:spcPts val="600"/>
                        </a:spcBef>
                        <a:spcAft>
                          <a:spcPts val="600"/>
                        </a:spcAft>
                      </a:pPr>
                      <a:r>
                        <a:rPr lang="en-US" sz="1000" b="1" dirty="0" smtClean="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Capabilities</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3366"/>
                    </a:solidFill>
                  </a:tcPr>
                </a:tc>
                <a:tc>
                  <a:txBody>
                    <a:bodyPr/>
                    <a:lstStyle/>
                    <a:p>
                      <a:pPr marL="0" marR="0">
                        <a:spcBef>
                          <a:spcPts val="200"/>
                        </a:spcBef>
                        <a:spcAft>
                          <a:spcPts val="200"/>
                        </a:spcAft>
                      </a:pP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[List the core capabilities being exercised]</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tcPr>
                </a:tc>
              </a:tr>
              <a:tr h="373144">
                <a:tc>
                  <a:txBody>
                    <a:bodyPr/>
                    <a:lstStyle/>
                    <a:p>
                      <a:pPr marL="0" marR="0">
                        <a:spcBef>
                          <a:spcPts val="600"/>
                        </a:spcBef>
                        <a:spcAft>
                          <a:spcPts val="600"/>
                        </a:spcAft>
                      </a:pPr>
                      <a:r>
                        <a:rPr lang="en-US" sz="1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Objectives</a:t>
                      </a:r>
                      <a:endParaRPr lang="en-US"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3366"/>
                    </a:solidFill>
                  </a:tcPr>
                </a:tc>
                <a:tc>
                  <a:txBody>
                    <a:bodyPr/>
                    <a:lstStyle/>
                    <a:p>
                      <a:pPr marL="0" marR="0">
                        <a:spcBef>
                          <a:spcPts val="200"/>
                        </a:spcBef>
                        <a:spcAft>
                          <a:spcPts val="200"/>
                        </a:spcAft>
                      </a:pP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[List exercise objectives]</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tcPr>
                </a:tc>
              </a:tr>
              <a:tr h="373144">
                <a:tc>
                  <a:txBody>
                    <a:bodyPr/>
                    <a:lstStyle/>
                    <a:p>
                      <a:pPr marL="0" marR="0">
                        <a:spcBef>
                          <a:spcPts val="600"/>
                        </a:spcBef>
                        <a:spcAft>
                          <a:spcPts val="600"/>
                        </a:spcAft>
                      </a:pPr>
                      <a:r>
                        <a:rPr lang="en-US" sz="1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Threat or Hazard</a:t>
                      </a:r>
                      <a:endParaRPr lang="en-US"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3366"/>
                    </a:solidFill>
                  </a:tcPr>
                </a:tc>
                <a:tc>
                  <a:txBody>
                    <a:bodyPr/>
                    <a:lstStyle/>
                    <a:p>
                      <a:pPr marL="0" marR="0">
                        <a:spcBef>
                          <a:spcPts val="200"/>
                        </a:spcBef>
                        <a:spcAft>
                          <a:spcPts val="200"/>
                        </a:spcAft>
                      </a:pPr>
                      <a:r>
                        <a:rPr lang="en-US" sz="1000" dirty="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[List the threat or hazard (e.g. natural/hurricane, technological/radiological release)]</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tcPr>
                </a:tc>
              </a:tr>
              <a:tr h="414604">
                <a:tc>
                  <a:txBody>
                    <a:bodyPr/>
                    <a:lstStyle/>
                    <a:p>
                      <a:pPr marL="0" marR="0">
                        <a:spcBef>
                          <a:spcPts val="600"/>
                        </a:spcBef>
                        <a:spcAft>
                          <a:spcPts val="600"/>
                        </a:spcAft>
                      </a:pPr>
                      <a:r>
                        <a:rPr lang="en-US" sz="1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Scenario</a:t>
                      </a:r>
                      <a:endParaRPr lang="en-US"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3366"/>
                    </a:solidFill>
                  </a:tcPr>
                </a:tc>
                <a:tc>
                  <a:txBody>
                    <a:bodyPr/>
                    <a:lstStyle/>
                    <a:p>
                      <a:pPr marL="0" marR="0">
                        <a:spcBef>
                          <a:spcPts val="200"/>
                        </a:spcBef>
                        <a:spcAft>
                          <a:spcPts val="200"/>
                        </a:spcAft>
                      </a:pPr>
                      <a:r>
                        <a:rPr lang="en-US" sz="1000" dirty="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[Insert a brief overview of the exercise scenario, including scenario impacts (2-3 sentences)]</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tcPr>
                </a:tc>
              </a:tr>
              <a:tr h="414604">
                <a:tc>
                  <a:txBody>
                    <a:bodyPr/>
                    <a:lstStyle/>
                    <a:p>
                      <a:pPr marL="0" marR="0">
                        <a:spcBef>
                          <a:spcPts val="600"/>
                        </a:spcBef>
                        <a:spcAft>
                          <a:spcPts val="600"/>
                        </a:spcAft>
                      </a:pPr>
                      <a:r>
                        <a:rPr lang="en-US" sz="1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Sponsor</a:t>
                      </a:r>
                      <a:endParaRPr lang="en-US"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3366"/>
                    </a:solidFill>
                  </a:tcPr>
                </a:tc>
                <a:tc>
                  <a:txBody>
                    <a:bodyPr/>
                    <a:lstStyle/>
                    <a:p>
                      <a:pPr marL="0" marR="0">
                        <a:spcBef>
                          <a:spcPts val="200"/>
                        </a:spcBef>
                        <a:spcAft>
                          <a:spcPts val="200"/>
                        </a:spcAft>
                      </a:pP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[Insert the name of the sponsor organization, as well as any grant programs being utilized, if applicable]</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tcPr>
                </a:tc>
              </a:tr>
              <a:tr h="829207">
                <a:tc>
                  <a:txBody>
                    <a:bodyPr/>
                    <a:lstStyle/>
                    <a:p>
                      <a:pPr marL="0" marR="0">
                        <a:spcBef>
                          <a:spcPts val="600"/>
                        </a:spcBef>
                        <a:spcAft>
                          <a:spcPts val="600"/>
                        </a:spcAft>
                      </a:pPr>
                      <a:r>
                        <a:rPr lang="en-US" sz="1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Participating Organizations</a:t>
                      </a:r>
                      <a:endParaRPr lang="en-US"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3366"/>
                    </a:solidFill>
                  </a:tcPr>
                </a:tc>
                <a:tc>
                  <a:txBody>
                    <a:bodyPr/>
                    <a:lstStyle/>
                    <a:p>
                      <a:pPr marL="0" marR="0">
                        <a:spcBef>
                          <a:spcPts val="200"/>
                        </a:spcBef>
                        <a:spcAft>
                          <a:spcPts val="200"/>
                        </a:spcAft>
                      </a:pP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[Insert a brief summary of the total number of participants and participation level (i.e., Federal, State, local, Tribal, non-governmental organizations (NGOs), and/or international agencies). Consider including the full list of participating agencies in Appendix B. Delete Appendix B if not required.]</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tcPr>
                </a:tc>
              </a:tr>
              <a:tr h="414604">
                <a:tc>
                  <a:txBody>
                    <a:bodyPr/>
                    <a:lstStyle/>
                    <a:p>
                      <a:pPr marL="0" marR="0">
                        <a:spcBef>
                          <a:spcPts val="600"/>
                        </a:spcBef>
                        <a:spcAft>
                          <a:spcPts val="600"/>
                        </a:spcAft>
                      </a:pP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Point of Contact</a:t>
                      </a:r>
                      <a:endParaRPr lang="en-US" sz="1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rgbClr val="003366"/>
                    </a:solidFill>
                  </a:tcPr>
                </a:tc>
                <a:tc>
                  <a:txBody>
                    <a:bodyPr/>
                    <a:lstStyle/>
                    <a:p>
                      <a:pPr marL="0" marR="0">
                        <a:spcBef>
                          <a:spcPts val="200"/>
                        </a:spcBef>
                        <a:spcAft>
                          <a:spcPts val="200"/>
                        </a:spcAft>
                      </a:pPr>
                      <a:r>
                        <a:rPr lang="en-US" sz="1000" dirty="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[Insert the name, title, agency, address, phone number, and email address of the primary exercise POC (e.g., exercise director or exercise sponsor)]</a:t>
                      </a:r>
                      <a:endParaRPr lang="en-U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2D573937-5A05-4E1D-8394-81D5E38E121A}" type="slidenum">
              <a:rPr lang="en-US" smtClean="0"/>
              <a:t>18</a:t>
            </a:fld>
            <a:endParaRPr lang="en-US" dirty="0"/>
          </a:p>
        </p:txBody>
      </p:sp>
    </p:spTree>
    <p:extLst>
      <p:ext uri="{BB962C8B-B14F-4D97-AF65-F5344CB8AC3E}">
        <p14:creationId xmlns:p14="http://schemas.microsoft.com/office/powerpoint/2010/main" val="1442767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Capabilities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48373754"/>
              </p:ext>
            </p:extLst>
          </p:nvPr>
        </p:nvGraphicFramePr>
        <p:xfrm>
          <a:off x="733425" y="3180183"/>
          <a:ext cx="7171579" cy="2351312"/>
        </p:xfrm>
        <a:graphic>
          <a:graphicData uri="http://schemas.openxmlformats.org/drawingml/2006/table">
            <a:tbl>
              <a:tblPr firstRow="1" firstCol="1" lastRow="1" lastCol="1" bandRow="1" bandCol="1"/>
              <a:tblGrid>
                <a:gridCol w="1209492"/>
                <a:gridCol w="1482845"/>
                <a:gridCol w="1280640"/>
                <a:gridCol w="1145834"/>
                <a:gridCol w="1011031"/>
                <a:gridCol w="1041737"/>
              </a:tblGrid>
              <a:tr h="1175656">
                <a:tc>
                  <a:txBody>
                    <a:bodyPr/>
                    <a:lstStyle/>
                    <a:p>
                      <a:pPr marL="0" marR="0" algn="ctr">
                        <a:lnSpc>
                          <a:spcPct val="115000"/>
                        </a:lnSpc>
                        <a:spcBef>
                          <a:spcPts val="200"/>
                        </a:spcBef>
                        <a:spcAft>
                          <a:spcPts val="200"/>
                        </a:spcAft>
                      </a:pP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Objective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ctr">
                        <a:lnSpc>
                          <a:spcPct val="115000"/>
                        </a:lnSpc>
                        <a:spcBef>
                          <a:spcPts val="200"/>
                        </a:spcBef>
                        <a:spcAft>
                          <a:spcPts val="200"/>
                        </a:spcAft>
                      </a:pPr>
                      <a:r>
                        <a:rPr lang="en-US" sz="1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Core Capability</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ctr">
                        <a:lnSpc>
                          <a:spcPct val="115000"/>
                        </a:lnSpc>
                        <a:spcBef>
                          <a:spcPts val="200"/>
                        </a:spcBef>
                        <a:spcAft>
                          <a:spcPts val="200"/>
                        </a:spcAft>
                      </a:pPr>
                      <a:r>
                        <a:rPr lang="en-US" sz="1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Performed without Challenges (P)</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ctr">
                        <a:lnSpc>
                          <a:spcPct val="115000"/>
                        </a:lnSpc>
                        <a:spcBef>
                          <a:spcPts val="200"/>
                        </a:spcBef>
                        <a:spcAft>
                          <a:spcPts val="200"/>
                        </a:spcAft>
                      </a:pPr>
                      <a:r>
                        <a:rPr lang="en-US" sz="1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Performed with Some Challenges (S)</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ctr">
                        <a:lnSpc>
                          <a:spcPct val="115000"/>
                        </a:lnSpc>
                        <a:spcBef>
                          <a:spcPts val="200"/>
                        </a:spcBef>
                        <a:spcAft>
                          <a:spcPts val="200"/>
                        </a:spcAft>
                      </a:pP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Performed with Major Challenges (M)</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ctr">
                        <a:lnSpc>
                          <a:spcPct val="115000"/>
                        </a:lnSpc>
                        <a:spcBef>
                          <a:spcPts val="200"/>
                        </a:spcBef>
                        <a:spcAft>
                          <a:spcPts val="200"/>
                        </a:spcAft>
                      </a:pP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Unable to be Performed (U)</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r>
              <a:tr h="293914">
                <a:tc>
                  <a:txBody>
                    <a:bodyPr/>
                    <a:lstStyle/>
                    <a:p>
                      <a:pPr marL="0" marR="0">
                        <a:lnSpc>
                          <a:spcPct val="115000"/>
                        </a:lnSpc>
                        <a:spcBef>
                          <a:spcPts val="200"/>
                        </a:spcBef>
                        <a:spcAft>
                          <a:spcPts val="200"/>
                        </a:spcAft>
                      </a:pP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[Objective 1]</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[Core capability]</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914">
                <a:tc>
                  <a:txBody>
                    <a:bodyPr/>
                    <a:lstStyle/>
                    <a:p>
                      <a:pPr marL="0" marR="0">
                        <a:lnSpc>
                          <a:spcPct val="115000"/>
                        </a:lnSpc>
                        <a:spcBef>
                          <a:spcPts val="200"/>
                        </a:spcBef>
                        <a:spcAft>
                          <a:spcPts val="200"/>
                        </a:spcAft>
                      </a:pP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[Objective 2]</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[Core capability]</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914">
                <a:tc>
                  <a:txBody>
                    <a:bodyPr/>
                    <a:lstStyle/>
                    <a:p>
                      <a:pPr marL="0" marR="0">
                        <a:lnSpc>
                          <a:spcPct val="115000"/>
                        </a:lnSpc>
                        <a:spcBef>
                          <a:spcPts val="200"/>
                        </a:spcBef>
                        <a:spcAft>
                          <a:spcPts val="200"/>
                        </a:spcAft>
                      </a:pP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[Objective 3]</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[Core capability]</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914">
                <a:tc>
                  <a:txBody>
                    <a:bodyPr/>
                    <a:lstStyle/>
                    <a:p>
                      <a:pPr marL="0" marR="0">
                        <a:lnSpc>
                          <a:spcPct val="115000"/>
                        </a:lnSpc>
                        <a:spcBef>
                          <a:spcPts val="200"/>
                        </a:spcBef>
                        <a:spcAft>
                          <a:spcPts val="200"/>
                        </a:spcAft>
                      </a:pP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[Objective 4]</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[Core capability]</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200"/>
                        </a:spcBef>
                        <a:spcAft>
                          <a:spcPts val="20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2D573937-5A05-4E1D-8394-81D5E38E121A}" type="slidenum">
              <a:rPr lang="en-US" smtClean="0"/>
              <a:t>19</a:t>
            </a:fld>
            <a:endParaRPr lang="en-US" dirty="0"/>
          </a:p>
        </p:txBody>
      </p:sp>
      <p:sp>
        <p:nvSpPr>
          <p:cNvPr id="6" name="Rectangle 1"/>
          <p:cNvSpPr>
            <a:spLocks noChangeArrowheads="1"/>
          </p:cNvSpPr>
          <p:nvPr/>
        </p:nvSpPr>
        <p:spPr bwMode="auto">
          <a:xfrm>
            <a:off x="628650" y="1134885"/>
            <a:ext cx="771121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bmk="_Toc336426625">
                <a:ln>
                  <a:noFill/>
                </a:ln>
                <a:solidFill>
                  <a:schemeClr val="tx1"/>
                </a:solidFill>
                <a:effectLst/>
                <a:latin typeface="Arial" panose="020B0604020202020204" pitchFamily="34" charset="0"/>
                <a:ea typeface="Times New Roman" panose="02020603050405020304" pitchFamily="18" charset="0"/>
              </a:rPr>
              <a:t>Aligning exercise objectives and core capabilities provides 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bmk="_Toc336426625">
                <a:ln>
                  <a:noFill/>
                </a:ln>
                <a:solidFill>
                  <a:schemeClr val="tx1"/>
                </a:solidFill>
                <a:effectLst/>
                <a:latin typeface="Arial" panose="020B0604020202020204" pitchFamily="34" charset="0"/>
                <a:ea typeface="Times New Roman" panose="02020603050405020304" pitchFamily="18" charset="0"/>
              </a:rPr>
              <a:t>consistent taxonomy for evaluation that transcends individual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bmk="_Toc336426625">
                <a:ln>
                  <a:noFill/>
                </a:ln>
                <a:solidFill>
                  <a:schemeClr val="tx1"/>
                </a:solidFill>
                <a:effectLst/>
                <a:latin typeface="Arial" panose="020B0604020202020204" pitchFamily="34" charset="0"/>
                <a:ea typeface="Times New Roman" panose="02020603050405020304" pitchFamily="18" charset="0"/>
              </a:rPr>
              <a:t>exercises to support preparedness reporting and trend analysis.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bmk="_Toc336426625">
                <a:ln>
                  <a:noFill/>
                </a:ln>
                <a:solidFill>
                  <a:schemeClr val="tx1"/>
                </a:solidFill>
                <a:effectLst/>
                <a:latin typeface="Arial" panose="020B0604020202020204" pitchFamily="34" charset="0"/>
                <a:ea typeface="Times New Roman" panose="02020603050405020304" pitchFamily="18" charset="0"/>
              </a:rPr>
              <a:t>Table 1 includes the exercise objectives, aligned core capabilities,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bmk="_Toc336426625">
                <a:ln>
                  <a:noFill/>
                </a:ln>
                <a:solidFill>
                  <a:schemeClr val="tx1"/>
                </a:solidFill>
                <a:effectLst/>
                <a:latin typeface="Arial" panose="020B0604020202020204" pitchFamily="34" charset="0"/>
                <a:ea typeface="Times New Roman" panose="02020603050405020304" pitchFamily="18" charset="0"/>
              </a:rPr>
              <a:t>and performance ratings for each core capability as observed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bmk="_Toc336426625">
                <a:ln>
                  <a:noFill/>
                </a:ln>
                <a:solidFill>
                  <a:schemeClr val="tx1"/>
                </a:solidFill>
                <a:effectLst/>
                <a:latin typeface="Arial" panose="020B0604020202020204" pitchFamily="34" charset="0"/>
                <a:ea typeface="Times New Roman" panose="02020603050405020304" pitchFamily="18" charset="0"/>
              </a:rPr>
              <a:t>during the exercise and determined by the evaluation team.</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281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HSEEP?</a:t>
            </a:r>
            <a:endParaRPr lang="en-US" dirty="0"/>
          </a:p>
        </p:txBody>
      </p:sp>
      <p:sp>
        <p:nvSpPr>
          <p:cNvPr id="4" name="Slide Number Placeholder 3"/>
          <p:cNvSpPr>
            <a:spLocks noGrp="1"/>
          </p:cNvSpPr>
          <p:nvPr>
            <p:ph type="sldNum" sz="quarter" idx="12"/>
          </p:nvPr>
        </p:nvSpPr>
        <p:spPr/>
        <p:txBody>
          <a:bodyPr/>
          <a:lstStyle/>
          <a:p>
            <a:fld id="{2D573937-5A05-4E1D-8394-81D5E38E121A}" type="slidenum">
              <a:rPr lang="en-US" smtClean="0"/>
              <a:t>2</a:t>
            </a:fld>
            <a:endParaRPr lang="en-US" dirty="0"/>
          </a:p>
        </p:txBody>
      </p:sp>
      <p:sp>
        <p:nvSpPr>
          <p:cNvPr id="5" name="Rectangle 7"/>
          <p:cNvSpPr>
            <a:spLocks noGrp="1" noChangeArrowheads="1"/>
          </p:cNvSpPr>
          <p:nvPr>
            <p:ph idx="1"/>
          </p:nvPr>
        </p:nvSpPr>
        <p:spPr/>
        <p:txBody>
          <a:bodyPr/>
          <a:lstStyle/>
          <a:p>
            <a:pPr marL="0" indent="0" eaLnBrk="1" hangingPunct="1">
              <a:buFontTx/>
              <a:buNone/>
            </a:pPr>
            <a:r>
              <a:rPr lang="en-US" b="0" dirty="0" smtClean="0"/>
              <a:t>“A </a:t>
            </a:r>
            <a:r>
              <a:rPr lang="en-US" b="0" u="sng" dirty="0" smtClean="0"/>
              <a:t>consistent approach </a:t>
            </a:r>
            <a:r>
              <a:rPr lang="en-US" b="0" dirty="0" smtClean="0"/>
              <a:t>to </a:t>
            </a:r>
            <a:r>
              <a:rPr lang="en-US" b="0" u="sng" dirty="0" smtClean="0"/>
              <a:t>capabilities-based</a:t>
            </a:r>
            <a:r>
              <a:rPr lang="en-US" b="0" dirty="0" smtClean="0"/>
              <a:t> exercise program management that uses a </a:t>
            </a:r>
            <a:r>
              <a:rPr lang="en-US" b="0" u="sng" dirty="0" smtClean="0"/>
              <a:t>common methodology </a:t>
            </a:r>
            <a:r>
              <a:rPr lang="en-US" b="0" dirty="0" smtClean="0"/>
              <a:t>to measure progress toward building, sustaining, and delivering core capabilities.”</a:t>
            </a:r>
          </a:p>
        </p:txBody>
      </p:sp>
      <p:pic>
        <p:nvPicPr>
          <p:cNvPr id="6" name="Picture 5"/>
          <p:cNvPicPr>
            <a:picLocks noChangeAspect="1"/>
          </p:cNvPicPr>
          <p:nvPr/>
        </p:nvPicPr>
        <p:blipFill>
          <a:blip r:embed="rId2"/>
          <a:stretch>
            <a:fillRect/>
          </a:stretch>
        </p:blipFill>
        <p:spPr>
          <a:xfrm>
            <a:off x="3118832" y="3302058"/>
            <a:ext cx="2563511" cy="3307450"/>
          </a:xfrm>
          <a:prstGeom prst="rect">
            <a:avLst/>
          </a:prstGeom>
        </p:spPr>
      </p:pic>
    </p:spTree>
    <p:extLst>
      <p:ext uri="{BB962C8B-B14F-4D97-AF65-F5344CB8AC3E}">
        <p14:creationId xmlns:p14="http://schemas.microsoft.com/office/powerpoint/2010/main" val="2247111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Capabilities</a:t>
            </a:r>
            <a:endParaRPr lang="en-US" dirty="0"/>
          </a:p>
        </p:txBody>
      </p:sp>
      <p:sp>
        <p:nvSpPr>
          <p:cNvPr id="4" name="Slide Number Placeholder 3"/>
          <p:cNvSpPr>
            <a:spLocks noGrp="1"/>
          </p:cNvSpPr>
          <p:nvPr>
            <p:ph type="sldNum" sz="quarter" idx="12"/>
          </p:nvPr>
        </p:nvSpPr>
        <p:spPr/>
        <p:txBody>
          <a:bodyPr/>
          <a:lstStyle/>
          <a:p>
            <a:fld id="{2D573937-5A05-4E1D-8394-81D5E38E121A}" type="slidenum">
              <a:rPr lang="en-US" smtClean="0"/>
              <a:t>20</a:t>
            </a:fld>
            <a:endParaRPr lang="en-US" dirty="0"/>
          </a:p>
        </p:txBody>
      </p:sp>
      <p:pic>
        <p:nvPicPr>
          <p:cNvPr id="9" name="Content Placeholder 8"/>
          <p:cNvPicPr>
            <a:picLocks noGrp="1" noChangeAspect="1"/>
          </p:cNvPicPr>
          <p:nvPr>
            <p:ph idx="1"/>
          </p:nvPr>
        </p:nvPicPr>
        <p:blipFill>
          <a:blip r:embed="rId2"/>
          <a:stretch>
            <a:fillRect/>
          </a:stretch>
        </p:blipFill>
        <p:spPr>
          <a:xfrm>
            <a:off x="2494772" y="1016936"/>
            <a:ext cx="5706836" cy="5442052"/>
          </a:xfrm>
          <a:prstGeom prst="rect">
            <a:avLst/>
          </a:prstGeom>
        </p:spPr>
      </p:pic>
      <p:sp>
        <p:nvSpPr>
          <p:cNvPr id="10" name="Right Arrow 9"/>
          <p:cNvSpPr/>
          <p:nvPr/>
        </p:nvSpPr>
        <p:spPr>
          <a:xfrm>
            <a:off x="1350605" y="4973216"/>
            <a:ext cx="830425" cy="447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350604" y="5908481"/>
            <a:ext cx="830425" cy="447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183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AAR writing</a:t>
            </a:r>
            <a:endParaRPr lang="en-US" dirty="0"/>
          </a:p>
        </p:txBody>
      </p:sp>
      <p:sp>
        <p:nvSpPr>
          <p:cNvPr id="3" name="Content Placeholder 2"/>
          <p:cNvSpPr>
            <a:spLocks noGrp="1"/>
          </p:cNvSpPr>
          <p:nvPr>
            <p:ph idx="1"/>
          </p:nvPr>
        </p:nvSpPr>
        <p:spPr/>
        <p:txBody>
          <a:bodyPr/>
          <a:lstStyle/>
          <a:p>
            <a:r>
              <a:rPr lang="en-US" sz="2400" dirty="0" smtClean="0"/>
              <a:t>Linking Capabilities, Objectives, and Functions</a:t>
            </a:r>
          </a:p>
          <a:p>
            <a:r>
              <a:rPr lang="en-US" sz="2400" dirty="0" smtClean="0"/>
              <a:t>Referencing plans/processes</a:t>
            </a:r>
          </a:p>
          <a:p>
            <a:pPr marL="0" indent="0">
              <a:buNone/>
            </a:pPr>
            <a:endParaRPr lang="en-US" dirty="0"/>
          </a:p>
          <a:p>
            <a:pPr marL="0" indent="0">
              <a:buNone/>
            </a:pPr>
            <a:r>
              <a:rPr lang="en-US" dirty="0" smtClean="0"/>
              <a:t> </a:t>
            </a:r>
          </a:p>
          <a:p>
            <a:endParaRPr lang="en-US" dirty="0"/>
          </a:p>
        </p:txBody>
      </p:sp>
      <p:sp>
        <p:nvSpPr>
          <p:cNvPr id="4" name="Slide Number Placeholder 3"/>
          <p:cNvSpPr>
            <a:spLocks noGrp="1"/>
          </p:cNvSpPr>
          <p:nvPr>
            <p:ph type="sldNum" sz="quarter" idx="12"/>
          </p:nvPr>
        </p:nvSpPr>
        <p:spPr/>
        <p:txBody>
          <a:bodyPr/>
          <a:lstStyle/>
          <a:p>
            <a:fld id="{2D573937-5A05-4E1D-8394-81D5E38E121A}" type="slidenum">
              <a:rPr lang="en-US" smtClean="0"/>
              <a:t>21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30517798"/>
              </p:ext>
            </p:extLst>
          </p:nvPr>
        </p:nvGraphicFramePr>
        <p:xfrm>
          <a:off x="628650" y="2453950"/>
          <a:ext cx="7748733" cy="3974327"/>
        </p:xfrm>
        <a:graphic>
          <a:graphicData uri="http://schemas.openxmlformats.org/drawingml/2006/table">
            <a:tbl>
              <a:tblPr firstRow="1" firstCol="1" bandRow="1"/>
              <a:tblGrid>
                <a:gridCol w="2297399"/>
                <a:gridCol w="448933"/>
                <a:gridCol w="2629468"/>
                <a:gridCol w="2372933"/>
              </a:tblGrid>
              <a:tr h="169288">
                <a:tc gridSpan="4">
                  <a:txBody>
                    <a:bodyPr/>
                    <a:lstStyle/>
                    <a:p>
                      <a:pPr marL="64770" marR="0">
                        <a:lnSpc>
                          <a:spcPts val="1135"/>
                        </a:lnSpc>
                        <a:spcBef>
                          <a:spcPts val="0"/>
                        </a:spcBef>
                        <a:spcAft>
                          <a:spcPts val="0"/>
                        </a:spcAft>
                      </a:pPr>
                      <a:r>
                        <a:rPr lang="en-US" sz="12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Capability</a:t>
                      </a:r>
                      <a:r>
                        <a:rPr lang="en-US" sz="1200" b="1" spc="-65"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 </a:t>
                      </a:r>
                      <a:r>
                        <a:rPr lang="en-US" sz="1200" b="1" spc="5"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1:</a:t>
                      </a:r>
                      <a:r>
                        <a:rPr lang="en-US" sz="1200" b="1" spc="-65"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 </a:t>
                      </a:r>
                      <a:r>
                        <a:rPr lang="en-US" sz="12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Community</a:t>
                      </a:r>
                      <a:r>
                        <a:rPr lang="en-US" sz="1200" b="1" spc="-65"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 </a:t>
                      </a:r>
                      <a:r>
                        <a:rPr lang="en-US" sz="1200" b="1" dirty="0">
                          <a:solidFill>
                            <a:srgbClr val="FFFFFF"/>
                          </a:solidFill>
                          <a:effectLst/>
                          <a:latin typeface="Cambria" panose="02040503050406030204" pitchFamily="18" charset="0"/>
                          <a:ea typeface="Calibri" panose="020F0502020204030204" pitchFamily="34" charset="0"/>
                          <a:cs typeface="Times New Roman" panose="02020603050405020304" pitchFamily="18" charset="0"/>
                        </a:rPr>
                        <a:t>Preparedness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17868">
                <a:tc>
                  <a:txBody>
                    <a:bodyPr/>
                    <a:lstStyle/>
                    <a:p>
                      <a:pPr marL="0" marR="1270" algn="ctr">
                        <a:spcBef>
                          <a:spcPts val="0"/>
                        </a:spcBef>
                        <a:spcAft>
                          <a:spcPts val="0"/>
                        </a:spcAft>
                      </a:pPr>
                      <a:r>
                        <a:rPr lang="en-US" sz="1200" spc="-5" dirty="0">
                          <a:effectLst/>
                          <a:latin typeface="Cambria" panose="02040503050406030204" pitchFamily="18" charset="0"/>
                          <a:ea typeface="Calibri" panose="020F0502020204030204" pitchFamily="34" charset="0"/>
                          <a:cs typeface="Times New Roman" panose="02020603050405020304" pitchFamily="18" charset="0"/>
                        </a:rPr>
                        <a:t>Function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2540" algn="ctr">
                        <a:lnSpc>
                          <a:spcPts val="1040"/>
                        </a:lnSpc>
                        <a:spcBef>
                          <a:spcPts val="0"/>
                        </a:spcBef>
                        <a:spcAft>
                          <a:spcPts val="0"/>
                        </a:spcAft>
                      </a:pPr>
                      <a:r>
                        <a:rPr lang="en-US" sz="1200" spc="-5" dirty="0" smtClean="0">
                          <a:effectLst/>
                          <a:latin typeface="Cambria" panose="02040503050406030204" pitchFamily="18" charset="0"/>
                          <a:ea typeface="Calibri" panose="020F0502020204030204" pitchFamily="34" charset="0"/>
                          <a:cs typeface="Times New Roman" panose="02020603050405020304" pitchFamily="18" charset="0"/>
                        </a:rPr>
                        <a:t>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154305" marR="0" algn="ctr">
                        <a:spcBef>
                          <a:spcPts val="0"/>
                        </a:spcBef>
                        <a:spcAft>
                          <a:spcPts val="0"/>
                        </a:spcAft>
                      </a:pPr>
                      <a:r>
                        <a:rPr lang="en-US" sz="1200" spc="-5">
                          <a:effectLst/>
                          <a:latin typeface="Cambria" panose="02040503050406030204" pitchFamily="18" charset="0"/>
                          <a:ea typeface="Calibri" panose="020F0502020204030204" pitchFamily="34" charset="0"/>
                          <a:cs typeface="Times New Roman" panose="02020603050405020304" pitchFamily="18" charset="0"/>
                        </a:rPr>
                        <a:t>Operational</a:t>
                      </a:r>
                      <a:r>
                        <a:rPr lang="en-US" sz="1200" spc="-25">
                          <a:effectLst/>
                          <a:latin typeface="Cambria" panose="02040503050406030204" pitchFamily="18" charset="0"/>
                          <a:ea typeface="Calibri" panose="020F0502020204030204" pitchFamily="34" charset="0"/>
                          <a:cs typeface="Times New Roman" panose="02020603050405020304" pitchFamily="18" charset="0"/>
                        </a:rPr>
                        <a:t> </a:t>
                      </a:r>
                      <a:r>
                        <a:rPr lang="en-US" sz="1200" spc="-5">
                          <a:effectLst/>
                          <a:latin typeface="Cambria" panose="02040503050406030204" pitchFamily="18" charset="0"/>
                          <a:ea typeface="Calibri" panose="020F0502020204030204" pitchFamily="34" charset="0"/>
                          <a:cs typeface="Times New Roman" panose="02020603050405020304" pitchFamily="18" charset="0"/>
                        </a:rPr>
                        <a:t>Implementation</a:t>
                      </a:r>
                      <a:r>
                        <a:rPr lang="en-US" sz="1200" spc="-25">
                          <a:effectLst/>
                          <a:latin typeface="Cambria" panose="02040503050406030204" pitchFamily="18" charset="0"/>
                          <a:ea typeface="Calibri" panose="020F0502020204030204" pitchFamily="34" charset="0"/>
                          <a:cs typeface="Times New Roman" panose="02020603050405020304" pitchFamily="18" charset="0"/>
                        </a:rPr>
                        <a:t> </a:t>
                      </a:r>
                      <a:r>
                        <a:rPr lang="en-US" sz="1200" spc="-5">
                          <a:effectLst/>
                          <a:latin typeface="Cambria" panose="02040503050406030204" pitchFamily="18" charset="0"/>
                          <a:ea typeface="Calibri" panose="020F0502020204030204" pitchFamily="34" charset="0"/>
                          <a:cs typeface="Times New Roman" panose="02020603050405020304" pitchFamily="18" charset="0"/>
                        </a:rPr>
                        <a:t>Element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200" spc="-5">
                          <a:effectLst/>
                          <a:latin typeface="Cambria" panose="02040503050406030204" pitchFamily="18" charset="0"/>
                          <a:ea typeface="Calibri" panose="020F0502020204030204" pitchFamily="34" charset="0"/>
                          <a:cs typeface="Times New Roman" panose="02020603050405020304" pitchFamily="18" charset="0"/>
                        </a:rPr>
                        <a:t>Exercise</a:t>
                      </a:r>
                      <a:r>
                        <a:rPr lang="en-US" sz="1200" spc="-60">
                          <a:effectLst/>
                          <a:latin typeface="Cambria" panose="02040503050406030204" pitchFamily="18" charset="0"/>
                          <a:ea typeface="Calibri" panose="020F0502020204030204" pitchFamily="34" charset="0"/>
                          <a:cs typeface="Times New Roman" panose="02020603050405020304" pitchFamily="18" charset="0"/>
                        </a:rPr>
                        <a:t> </a:t>
                      </a:r>
                      <a:r>
                        <a:rPr lang="en-US" sz="1200" spc="-5">
                          <a:effectLst/>
                          <a:latin typeface="Cambria" panose="02040503050406030204" pitchFamily="18" charset="0"/>
                          <a:ea typeface="Calibri" panose="020F0502020204030204" pitchFamily="34" charset="0"/>
                          <a:cs typeface="Times New Roman" panose="02020603050405020304" pitchFamily="18" charset="0"/>
                        </a:rPr>
                        <a:t>Objectives/Activities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088764">
                <a:tc>
                  <a:txBody>
                    <a:bodyPr/>
                    <a:lstStyle/>
                    <a:p>
                      <a:pPr marL="64770" marR="185420">
                        <a:lnSpc>
                          <a:spcPct val="97000"/>
                        </a:lnSpc>
                        <a:spcBef>
                          <a:spcPts val="0"/>
                        </a:spcBef>
                        <a:spcAft>
                          <a:spcPts val="0"/>
                        </a:spcAft>
                      </a:pPr>
                      <a:endParaRPr lang="en-US" sz="1100" i="1" spc="-5" dirty="0" smtClean="0">
                        <a:effectLst/>
                        <a:latin typeface="Cambria" panose="02040503050406030204" pitchFamily="18" charset="0"/>
                        <a:ea typeface="Calibri" panose="020F0502020204030204" pitchFamily="34" charset="0"/>
                        <a:cs typeface="Times New Roman" panose="02020603050405020304" pitchFamily="18" charset="0"/>
                      </a:endParaRPr>
                    </a:p>
                    <a:p>
                      <a:pPr marL="64770" marR="185420">
                        <a:lnSpc>
                          <a:spcPct val="97000"/>
                        </a:lnSpc>
                        <a:spcBef>
                          <a:spcPts val="0"/>
                        </a:spcBef>
                        <a:spcAft>
                          <a:spcPts val="0"/>
                        </a:spcAft>
                      </a:pPr>
                      <a:endParaRPr lang="en-US" sz="1100" i="1" spc="-5" dirty="0" smtClean="0">
                        <a:effectLst/>
                        <a:latin typeface="Cambria" panose="02040503050406030204" pitchFamily="18" charset="0"/>
                        <a:ea typeface="Calibri" panose="020F0502020204030204" pitchFamily="34" charset="0"/>
                        <a:cs typeface="Times New Roman" panose="02020603050405020304" pitchFamily="18" charset="0"/>
                      </a:endParaRPr>
                    </a:p>
                    <a:p>
                      <a:pPr marL="64770" marR="185420">
                        <a:lnSpc>
                          <a:spcPct val="97000"/>
                        </a:lnSpc>
                        <a:spcBef>
                          <a:spcPts val="0"/>
                        </a:spcBef>
                        <a:spcAft>
                          <a:spcPts val="0"/>
                        </a:spcAft>
                      </a:pPr>
                      <a:r>
                        <a:rPr lang="en-US" sz="1100" i="1" spc="-5" dirty="0" smtClean="0">
                          <a:effectLst/>
                          <a:latin typeface="Cambria" panose="02040503050406030204" pitchFamily="18" charset="0"/>
                          <a:ea typeface="Calibri" panose="020F0502020204030204" pitchFamily="34" charset="0"/>
                          <a:cs typeface="Times New Roman" panose="02020603050405020304" pitchFamily="18" charset="0"/>
                        </a:rPr>
                        <a:t>Function</a:t>
                      </a:r>
                      <a:r>
                        <a:rPr lang="en-US" sz="1100" i="1" spc="-15" dirty="0" smtClean="0">
                          <a:effectLst/>
                          <a:latin typeface="Cambria" panose="02040503050406030204" pitchFamily="18" charset="0"/>
                          <a:ea typeface="Calibri" panose="020F0502020204030204" pitchFamily="34" charset="0"/>
                          <a:cs typeface="Times New Roman" panose="02020603050405020304" pitchFamily="18" charset="0"/>
                        </a:rPr>
                        <a:t> </a:t>
                      </a:r>
                      <a:r>
                        <a:rPr lang="en-US" sz="1100" i="1" dirty="0">
                          <a:effectLst/>
                          <a:latin typeface="Cambria" panose="02040503050406030204" pitchFamily="18" charset="0"/>
                          <a:ea typeface="Calibri" panose="020F0502020204030204" pitchFamily="34" charset="0"/>
                          <a:cs typeface="Times New Roman" panose="02020603050405020304" pitchFamily="18" charset="0"/>
                        </a:rPr>
                        <a:t>2:</a:t>
                      </a:r>
                      <a:r>
                        <a:rPr lang="en-US" sz="1100" i="1" spc="-10" dirty="0">
                          <a:effectLst/>
                          <a:latin typeface="Cambria" panose="02040503050406030204" pitchFamily="18" charset="0"/>
                          <a:ea typeface="Calibri" panose="020F0502020204030204" pitchFamily="34" charset="0"/>
                          <a:cs typeface="Times New Roman" panose="02020603050405020304" pitchFamily="18" charset="0"/>
                        </a:rPr>
                        <a:t> </a:t>
                      </a:r>
                      <a:r>
                        <a:rPr lang="en-US" sz="1100" i="1" spc="-5" dirty="0">
                          <a:effectLst/>
                          <a:latin typeface="Cambria" panose="02040503050406030204" pitchFamily="18" charset="0"/>
                          <a:ea typeface="Calibri" panose="020F0502020204030204" pitchFamily="34" charset="0"/>
                          <a:cs typeface="Times New Roman" panose="02020603050405020304" pitchFamily="18" charset="0"/>
                        </a:rPr>
                        <a:t>Build</a:t>
                      </a:r>
                      <a:r>
                        <a:rPr lang="en-US" sz="1100" i="1" spc="135" dirty="0">
                          <a:effectLst/>
                          <a:latin typeface="Cambria" panose="02040503050406030204" pitchFamily="18" charset="0"/>
                          <a:ea typeface="Calibri" panose="020F0502020204030204" pitchFamily="34" charset="0"/>
                          <a:cs typeface="Times New Roman" panose="02020603050405020304" pitchFamily="18" charset="0"/>
                        </a:rPr>
                        <a:t> </a:t>
                      </a:r>
                      <a:r>
                        <a:rPr lang="en-US" sz="1100" i="1" spc="-5" dirty="0">
                          <a:effectLst/>
                          <a:latin typeface="Cambria" panose="02040503050406030204" pitchFamily="18" charset="0"/>
                          <a:ea typeface="Calibri" panose="020F0502020204030204" pitchFamily="34" charset="0"/>
                          <a:cs typeface="Times New Roman" panose="02020603050405020304" pitchFamily="18" charset="0"/>
                        </a:rPr>
                        <a:t>community</a:t>
                      </a:r>
                      <a:r>
                        <a:rPr lang="en-US" sz="1100" i="1" spc="-50" dirty="0">
                          <a:effectLst/>
                          <a:latin typeface="Cambria" panose="02040503050406030204" pitchFamily="18" charset="0"/>
                          <a:ea typeface="Calibri" panose="020F0502020204030204" pitchFamily="34" charset="0"/>
                          <a:cs typeface="Times New Roman" panose="02020603050405020304" pitchFamily="18" charset="0"/>
                        </a:rPr>
                        <a:t> </a:t>
                      </a:r>
                      <a:r>
                        <a:rPr lang="en-US" sz="1100" i="1" spc="-5" dirty="0">
                          <a:effectLst/>
                          <a:latin typeface="Cambria" panose="02040503050406030204" pitchFamily="18" charset="0"/>
                          <a:ea typeface="Calibri" panose="020F0502020204030204" pitchFamily="34" charset="0"/>
                          <a:cs typeface="Times New Roman" panose="02020603050405020304" pitchFamily="18" charset="0"/>
                        </a:rPr>
                        <a:t>partnerships</a:t>
                      </a:r>
                      <a:r>
                        <a:rPr lang="en-US" sz="1100" i="1" spc="145" dirty="0">
                          <a:effectLst/>
                          <a:latin typeface="Cambria" panose="02040503050406030204" pitchFamily="18" charset="0"/>
                          <a:ea typeface="Calibri" panose="020F0502020204030204" pitchFamily="34" charset="0"/>
                          <a:cs typeface="Times New Roman" panose="02020603050405020304" pitchFamily="18" charset="0"/>
                        </a:rPr>
                        <a:t> </a:t>
                      </a:r>
                      <a:r>
                        <a:rPr lang="en-US" sz="1100" i="1" dirty="0">
                          <a:effectLst/>
                          <a:latin typeface="Cambria" panose="02040503050406030204" pitchFamily="18" charset="0"/>
                          <a:ea typeface="Calibri" panose="020F0502020204030204" pitchFamily="34" charset="0"/>
                          <a:cs typeface="Times New Roman" panose="02020603050405020304" pitchFamily="18" charset="0"/>
                        </a:rPr>
                        <a:t>to</a:t>
                      </a:r>
                      <a:r>
                        <a:rPr lang="en-US" sz="1100" i="1" spc="-10" dirty="0">
                          <a:effectLst/>
                          <a:latin typeface="Cambria" panose="02040503050406030204" pitchFamily="18" charset="0"/>
                          <a:ea typeface="Calibri" panose="020F0502020204030204" pitchFamily="34" charset="0"/>
                          <a:cs typeface="Times New Roman" panose="02020603050405020304" pitchFamily="18" charset="0"/>
                        </a:rPr>
                        <a:t> </a:t>
                      </a:r>
                      <a:r>
                        <a:rPr lang="en-US" sz="1100" i="1" spc="-5" dirty="0">
                          <a:effectLst/>
                          <a:latin typeface="Cambria" panose="02040503050406030204" pitchFamily="18" charset="0"/>
                          <a:ea typeface="Calibri" panose="020F0502020204030204" pitchFamily="34" charset="0"/>
                          <a:cs typeface="Times New Roman" panose="02020603050405020304" pitchFamily="18" charset="0"/>
                        </a:rPr>
                        <a:t>support</a:t>
                      </a:r>
                      <a:r>
                        <a:rPr lang="en-US" sz="1100" i="1" spc="-20" dirty="0">
                          <a:effectLst/>
                          <a:latin typeface="Cambria" panose="02040503050406030204" pitchFamily="18" charset="0"/>
                          <a:ea typeface="Calibri" panose="020F0502020204030204" pitchFamily="34" charset="0"/>
                          <a:cs typeface="Times New Roman" panose="02020603050405020304" pitchFamily="18" charset="0"/>
                        </a:rPr>
                        <a:t> </a:t>
                      </a:r>
                      <a:r>
                        <a:rPr lang="en-US" sz="1100" i="1" spc="-5" dirty="0">
                          <a:effectLst/>
                          <a:latin typeface="Cambria" panose="02040503050406030204" pitchFamily="18" charset="0"/>
                          <a:ea typeface="Calibri" panose="020F0502020204030204" pitchFamily="34" charset="0"/>
                          <a:cs typeface="Times New Roman" panose="02020603050405020304" pitchFamily="18" charset="0"/>
                        </a:rPr>
                        <a:t>health</a:t>
                      </a:r>
                      <a:r>
                        <a:rPr lang="en-US" sz="1100" i="1" spc="145" dirty="0">
                          <a:effectLst/>
                          <a:latin typeface="Cambria" panose="02040503050406030204" pitchFamily="18" charset="0"/>
                          <a:ea typeface="Calibri" panose="020F0502020204030204" pitchFamily="34" charset="0"/>
                          <a:cs typeface="Times New Roman" panose="02020603050405020304" pitchFamily="18" charset="0"/>
                        </a:rPr>
                        <a:t> </a:t>
                      </a:r>
                      <a:r>
                        <a:rPr lang="en-US" sz="1100" i="1" spc="-5" dirty="0">
                          <a:effectLst/>
                          <a:latin typeface="Cambria" panose="02040503050406030204" pitchFamily="18" charset="0"/>
                          <a:ea typeface="Calibri" panose="020F0502020204030204" pitchFamily="34" charset="0"/>
                          <a:cs typeface="Times New Roman" panose="02020603050405020304" pitchFamily="18" charset="0"/>
                        </a:rPr>
                        <a:t>preparedness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1905" algn="ctr">
                        <a:spcBef>
                          <a:spcPts val="540"/>
                        </a:spcBef>
                        <a:spcAft>
                          <a:spcPts val="0"/>
                        </a:spcAft>
                      </a:pPr>
                      <a:r>
                        <a:rPr lang="en-US" sz="1100" i="1">
                          <a:effectLst/>
                          <a:latin typeface="Cambria" panose="02040503050406030204" pitchFamily="18" charset="0"/>
                          <a:ea typeface="Calibri" panose="020F0502020204030204" pitchFamily="34"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770" marR="141605">
                        <a:lnSpc>
                          <a:spcPct val="97000"/>
                        </a:lnSpc>
                        <a:spcBef>
                          <a:spcPts val="0"/>
                        </a:spcBef>
                        <a:spcAft>
                          <a:spcPts val="0"/>
                        </a:spcAft>
                      </a:pPr>
                      <a:r>
                        <a:rPr lang="en-US" sz="1100" i="1" spc="-5" dirty="0">
                          <a:effectLst/>
                          <a:latin typeface="Cambria" panose="02040503050406030204" pitchFamily="18" charset="0"/>
                          <a:ea typeface="Calibri" panose="020F0502020204030204" pitchFamily="34" charset="0"/>
                          <a:cs typeface="Times New Roman" panose="02020603050405020304" pitchFamily="18" charset="0"/>
                        </a:rPr>
                        <a:t>The</a:t>
                      </a:r>
                      <a:r>
                        <a:rPr lang="en-US" sz="1100" i="1" spc="-15" dirty="0">
                          <a:effectLst/>
                          <a:latin typeface="Cambria" panose="02040503050406030204" pitchFamily="18" charset="0"/>
                          <a:ea typeface="Calibri" panose="020F0502020204030204" pitchFamily="34" charset="0"/>
                          <a:cs typeface="Times New Roman" panose="02020603050405020304" pitchFamily="18" charset="0"/>
                        </a:rPr>
                        <a:t> </a:t>
                      </a:r>
                      <a:r>
                        <a:rPr lang="en-US" sz="1100" i="1" spc="-5" dirty="0">
                          <a:effectLst/>
                          <a:latin typeface="Cambria" panose="02040503050406030204" pitchFamily="18" charset="0"/>
                          <a:ea typeface="Calibri" panose="020F0502020204030204" pitchFamily="34" charset="0"/>
                          <a:cs typeface="Times New Roman" panose="02020603050405020304" pitchFamily="18" charset="0"/>
                        </a:rPr>
                        <a:t>jurisdiction</a:t>
                      </a:r>
                      <a:r>
                        <a:rPr lang="en-US" sz="1100" i="1" spc="-15" dirty="0">
                          <a:effectLst/>
                          <a:latin typeface="Cambria" panose="02040503050406030204" pitchFamily="18" charset="0"/>
                          <a:ea typeface="Calibri" panose="020F0502020204030204" pitchFamily="34" charset="0"/>
                          <a:cs typeface="Times New Roman" panose="02020603050405020304" pitchFamily="18" charset="0"/>
                        </a:rPr>
                        <a:t> </a:t>
                      </a:r>
                      <a:r>
                        <a:rPr lang="en-US" sz="1100" i="1" spc="-10" dirty="0">
                          <a:effectLst/>
                          <a:latin typeface="Cambria" panose="02040503050406030204" pitchFamily="18" charset="0"/>
                          <a:ea typeface="Calibri" panose="020F0502020204030204" pitchFamily="34" charset="0"/>
                          <a:cs typeface="Times New Roman" panose="02020603050405020304" pitchFamily="18" charset="0"/>
                        </a:rPr>
                        <a:t>can </a:t>
                      </a:r>
                      <a:r>
                        <a:rPr lang="en-US" sz="1100" i="1" spc="-5" dirty="0">
                          <a:effectLst/>
                          <a:latin typeface="Cambria" panose="02040503050406030204" pitchFamily="18" charset="0"/>
                          <a:ea typeface="Calibri" panose="020F0502020204030204" pitchFamily="34" charset="0"/>
                          <a:cs typeface="Times New Roman" panose="02020603050405020304" pitchFamily="18" charset="0"/>
                        </a:rPr>
                        <a:t>provide</a:t>
                      </a:r>
                      <a:r>
                        <a:rPr lang="en-US" sz="1100" i="1" spc="-15" dirty="0">
                          <a:effectLst/>
                          <a:latin typeface="Cambria" panose="02040503050406030204" pitchFamily="18" charset="0"/>
                          <a:ea typeface="Calibri" panose="020F0502020204030204" pitchFamily="34" charset="0"/>
                          <a:cs typeface="Times New Roman" panose="02020603050405020304" pitchFamily="18" charset="0"/>
                        </a:rPr>
                        <a:t> </a:t>
                      </a:r>
                      <a:r>
                        <a:rPr lang="en-US" sz="1100" i="1" spc="-5" dirty="0">
                          <a:effectLst/>
                          <a:latin typeface="Cambria" panose="02040503050406030204" pitchFamily="18" charset="0"/>
                          <a:ea typeface="Calibri" panose="020F0502020204030204" pitchFamily="34" charset="0"/>
                          <a:cs typeface="Times New Roman" panose="02020603050405020304" pitchFamily="18" charset="0"/>
                        </a:rPr>
                        <a:t>evidence</a:t>
                      </a:r>
                      <a:r>
                        <a:rPr lang="en-US" sz="1100" i="1" spc="-10" dirty="0">
                          <a:effectLst/>
                          <a:latin typeface="Cambria" panose="02040503050406030204" pitchFamily="18" charset="0"/>
                          <a:ea typeface="Calibri" panose="020F0502020204030204" pitchFamily="34" charset="0"/>
                          <a:cs typeface="Times New Roman" panose="02020603050405020304" pitchFamily="18" charset="0"/>
                        </a:rPr>
                        <a:t> </a:t>
                      </a:r>
                      <a:r>
                        <a:rPr lang="en-US" sz="1100" i="1" spc="-5" dirty="0">
                          <a:effectLst/>
                          <a:latin typeface="Cambria" panose="02040503050406030204" pitchFamily="18" charset="0"/>
                          <a:ea typeface="Calibri" panose="020F0502020204030204" pitchFamily="34" charset="0"/>
                          <a:cs typeface="Times New Roman" panose="02020603050405020304" pitchFamily="18" charset="0"/>
                        </a:rPr>
                        <a:t>of</a:t>
                      </a:r>
                      <a:r>
                        <a:rPr lang="en-US" sz="1100" i="1" spc="175" dirty="0">
                          <a:effectLst/>
                          <a:latin typeface="Cambria" panose="02040503050406030204" pitchFamily="18" charset="0"/>
                          <a:ea typeface="Calibri" panose="020F0502020204030204" pitchFamily="34" charset="0"/>
                          <a:cs typeface="Times New Roman" panose="02020603050405020304" pitchFamily="18" charset="0"/>
                        </a:rPr>
                        <a:t> </a:t>
                      </a:r>
                      <a:r>
                        <a:rPr lang="en-US" sz="1100" i="1" spc="-5" dirty="0">
                          <a:effectLst/>
                          <a:latin typeface="Cambria" panose="02040503050406030204" pitchFamily="18" charset="0"/>
                          <a:ea typeface="Calibri" panose="020F0502020204030204" pitchFamily="34" charset="0"/>
                          <a:cs typeface="Times New Roman" panose="02020603050405020304" pitchFamily="18" charset="0"/>
                        </a:rPr>
                        <a:t>how</a:t>
                      </a:r>
                      <a:r>
                        <a:rPr lang="en-US" sz="1100" i="1" spc="-10" dirty="0">
                          <a:effectLst/>
                          <a:latin typeface="Cambria" panose="02040503050406030204" pitchFamily="18" charset="0"/>
                          <a:ea typeface="Calibri" panose="020F0502020204030204" pitchFamily="34" charset="0"/>
                          <a:cs typeface="Times New Roman" panose="02020603050405020304" pitchFamily="18" charset="0"/>
                        </a:rPr>
                        <a:t> </a:t>
                      </a:r>
                      <a:r>
                        <a:rPr lang="en-US" sz="1100" i="1" dirty="0">
                          <a:effectLst/>
                          <a:latin typeface="Cambria" panose="02040503050406030204" pitchFamily="18" charset="0"/>
                          <a:ea typeface="Calibri" panose="020F0502020204030204" pitchFamily="34" charset="0"/>
                          <a:cs typeface="Times New Roman" panose="02020603050405020304" pitchFamily="18" charset="0"/>
                        </a:rPr>
                        <a:t>the</a:t>
                      </a:r>
                      <a:r>
                        <a:rPr lang="en-US" sz="1100" i="1" spc="-25" dirty="0">
                          <a:effectLst/>
                          <a:latin typeface="Cambria" panose="02040503050406030204" pitchFamily="18" charset="0"/>
                          <a:ea typeface="Calibri" panose="020F0502020204030204" pitchFamily="34" charset="0"/>
                          <a:cs typeface="Times New Roman" panose="02020603050405020304" pitchFamily="18" charset="0"/>
                        </a:rPr>
                        <a:t> </a:t>
                      </a:r>
                      <a:r>
                        <a:rPr lang="en-US" sz="1100" i="1" spc="-5" dirty="0">
                          <a:effectLst/>
                          <a:latin typeface="Cambria" panose="02040503050406030204" pitchFamily="18" charset="0"/>
                          <a:ea typeface="Calibri" panose="020F0502020204030204" pitchFamily="34" charset="0"/>
                          <a:cs typeface="Times New Roman" panose="02020603050405020304" pitchFamily="18" charset="0"/>
                        </a:rPr>
                        <a:t>roles</a:t>
                      </a:r>
                      <a:r>
                        <a:rPr lang="en-US" sz="1100" i="1" spc="-20" dirty="0">
                          <a:effectLst/>
                          <a:latin typeface="Cambria" panose="02040503050406030204" pitchFamily="18" charset="0"/>
                          <a:ea typeface="Calibri" panose="020F0502020204030204" pitchFamily="34" charset="0"/>
                          <a:cs typeface="Times New Roman" panose="02020603050405020304" pitchFamily="18" charset="0"/>
                        </a:rPr>
                        <a:t> </a:t>
                      </a:r>
                      <a:r>
                        <a:rPr lang="en-US" sz="1100" i="1" spc="-5" dirty="0">
                          <a:effectLst/>
                          <a:latin typeface="Cambria" panose="02040503050406030204" pitchFamily="18" charset="0"/>
                          <a:ea typeface="Calibri" panose="020F0502020204030204" pitchFamily="34" charset="0"/>
                          <a:cs typeface="Times New Roman" panose="02020603050405020304" pitchFamily="18" charset="0"/>
                        </a:rPr>
                        <a:t>and</a:t>
                      </a:r>
                      <a:r>
                        <a:rPr lang="en-US" sz="1100" i="1" spc="-15" dirty="0">
                          <a:effectLst/>
                          <a:latin typeface="Cambria" panose="02040503050406030204" pitchFamily="18" charset="0"/>
                          <a:ea typeface="Calibri" panose="020F0502020204030204" pitchFamily="34" charset="0"/>
                          <a:cs typeface="Times New Roman" panose="02020603050405020304" pitchFamily="18" charset="0"/>
                        </a:rPr>
                        <a:t> </a:t>
                      </a:r>
                      <a:r>
                        <a:rPr lang="en-US" sz="1100" i="1" spc="-5" dirty="0">
                          <a:effectLst/>
                          <a:latin typeface="Cambria" panose="02040503050406030204" pitchFamily="18" charset="0"/>
                          <a:ea typeface="Calibri" panose="020F0502020204030204" pitchFamily="34" charset="0"/>
                          <a:cs typeface="Times New Roman" panose="02020603050405020304" pitchFamily="18" charset="0"/>
                        </a:rPr>
                        <a:t>responsibilities of</a:t>
                      </a:r>
                      <a:r>
                        <a:rPr lang="en-US" sz="1100" i="1" spc="-25" dirty="0">
                          <a:effectLst/>
                          <a:latin typeface="Cambria" panose="02040503050406030204" pitchFamily="18" charset="0"/>
                          <a:ea typeface="Calibri" panose="020F0502020204030204" pitchFamily="34" charset="0"/>
                          <a:cs typeface="Times New Roman" panose="02020603050405020304" pitchFamily="18" charset="0"/>
                        </a:rPr>
                        <a:t> </a:t>
                      </a:r>
                      <a:r>
                        <a:rPr lang="en-US" sz="1100" i="1" spc="-5" dirty="0">
                          <a:effectLst/>
                          <a:latin typeface="Cambria" panose="02040503050406030204" pitchFamily="18" charset="0"/>
                          <a:ea typeface="Calibri" panose="020F0502020204030204" pitchFamily="34" charset="0"/>
                          <a:cs typeface="Times New Roman" panose="02020603050405020304" pitchFamily="18" charset="0"/>
                        </a:rPr>
                        <a:t>how</a:t>
                      </a:r>
                      <a:r>
                        <a:rPr lang="en-US" sz="1100" i="1" spc="185" dirty="0">
                          <a:effectLst/>
                          <a:latin typeface="Cambria" panose="02040503050406030204" pitchFamily="18" charset="0"/>
                          <a:ea typeface="Calibri" panose="020F0502020204030204" pitchFamily="34" charset="0"/>
                          <a:cs typeface="Times New Roman" panose="02020603050405020304" pitchFamily="18" charset="0"/>
                        </a:rPr>
                        <a:t> </a:t>
                      </a:r>
                      <a:r>
                        <a:rPr lang="en-US" sz="1100" i="1" spc="-5" dirty="0">
                          <a:effectLst/>
                          <a:latin typeface="Cambria" panose="02040503050406030204" pitchFamily="18" charset="0"/>
                          <a:ea typeface="Calibri" panose="020F0502020204030204" pitchFamily="34" charset="0"/>
                          <a:cs typeface="Times New Roman" panose="02020603050405020304" pitchFamily="18" charset="0"/>
                        </a:rPr>
                        <a:t>private</a:t>
                      </a:r>
                      <a:r>
                        <a:rPr lang="en-US" sz="1100" i="1" spc="-15" dirty="0">
                          <a:effectLst/>
                          <a:latin typeface="Cambria" panose="02040503050406030204" pitchFamily="18" charset="0"/>
                          <a:ea typeface="Calibri" panose="020F0502020204030204" pitchFamily="34" charset="0"/>
                          <a:cs typeface="Times New Roman" panose="02020603050405020304" pitchFamily="18" charset="0"/>
                        </a:rPr>
                        <a:t> </a:t>
                      </a:r>
                      <a:r>
                        <a:rPr lang="en-US" sz="1100" i="1" spc="-5" dirty="0">
                          <a:effectLst/>
                          <a:latin typeface="Cambria" panose="02040503050406030204" pitchFamily="18" charset="0"/>
                          <a:ea typeface="Calibri" panose="020F0502020204030204" pitchFamily="34" charset="0"/>
                          <a:cs typeface="Times New Roman" panose="02020603050405020304" pitchFamily="18" charset="0"/>
                        </a:rPr>
                        <a:t>sector, local,</a:t>
                      </a:r>
                      <a:r>
                        <a:rPr lang="en-US" sz="1100" i="1" spc="-10" dirty="0">
                          <a:effectLst/>
                          <a:latin typeface="Cambria" panose="02040503050406030204" pitchFamily="18" charset="0"/>
                          <a:ea typeface="Calibri" panose="020F0502020204030204" pitchFamily="34" charset="0"/>
                          <a:cs typeface="Times New Roman" panose="02020603050405020304" pitchFamily="18" charset="0"/>
                        </a:rPr>
                        <a:t> </a:t>
                      </a:r>
                      <a:r>
                        <a:rPr lang="en-US" sz="1100" i="1" spc="-5" dirty="0">
                          <a:effectLst/>
                          <a:latin typeface="Cambria" panose="02040503050406030204" pitchFamily="18" charset="0"/>
                          <a:ea typeface="Calibri" panose="020F0502020204030204" pitchFamily="34" charset="0"/>
                          <a:cs typeface="Times New Roman" panose="02020603050405020304" pitchFamily="18" charset="0"/>
                        </a:rPr>
                        <a:t>state, and</a:t>
                      </a:r>
                      <a:r>
                        <a:rPr lang="en-US" sz="1100" i="1" spc="-10" dirty="0">
                          <a:effectLst/>
                          <a:latin typeface="Cambria" panose="02040503050406030204" pitchFamily="18" charset="0"/>
                          <a:ea typeface="Calibri" panose="020F0502020204030204" pitchFamily="34" charset="0"/>
                          <a:cs typeface="Times New Roman" panose="02020603050405020304" pitchFamily="18" charset="0"/>
                        </a:rPr>
                        <a:t> regional</a:t>
                      </a:r>
                      <a:r>
                        <a:rPr lang="en-US" sz="1100" i="1" spc="165" dirty="0">
                          <a:effectLst/>
                          <a:latin typeface="Cambria" panose="02040503050406030204" pitchFamily="18" charset="0"/>
                          <a:ea typeface="Calibri" panose="020F0502020204030204" pitchFamily="34" charset="0"/>
                          <a:cs typeface="Times New Roman" panose="02020603050405020304" pitchFamily="18" charset="0"/>
                        </a:rPr>
                        <a:t> </a:t>
                      </a:r>
                      <a:r>
                        <a:rPr lang="en-US" sz="1100" i="1" spc="-5" dirty="0">
                          <a:effectLst/>
                          <a:latin typeface="Cambria" panose="02040503050406030204" pitchFamily="18" charset="0"/>
                          <a:ea typeface="Calibri" panose="020F0502020204030204" pitchFamily="34" charset="0"/>
                          <a:cs typeface="Times New Roman" panose="02020603050405020304" pitchFamily="18" charset="0"/>
                        </a:rPr>
                        <a:t>partners</a:t>
                      </a:r>
                      <a:r>
                        <a:rPr lang="en-US" sz="1100" i="1" spc="-15" dirty="0">
                          <a:effectLst/>
                          <a:latin typeface="Cambria" panose="02040503050406030204" pitchFamily="18" charset="0"/>
                          <a:ea typeface="Calibri" panose="020F0502020204030204" pitchFamily="34" charset="0"/>
                          <a:cs typeface="Times New Roman" panose="02020603050405020304" pitchFamily="18" charset="0"/>
                        </a:rPr>
                        <a:t> </a:t>
                      </a:r>
                      <a:r>
                        <a:rPr lang="en-US" sz="1100" i="1" spc="-5" dirty="0">
                          <a:effectLst/>
                          <a:latin typeface="Cambria" panose="02040503050406030204" pitchFamily="18" charset="0"/>
                          <a:ea typeface="Calibri" panose="020F0502020204030204" pitchFamily="34" charset="0"/>
                          <a:cs typeface="Times New Roman" panose="02020603050405020304" pitchFamily="18" charset="0"/>
                        </a:rPr>
                        <a:t>have</a:t>
                      </a:r>
                      <a:r>
                        <a:rPr lang="en-US" sz="1100" i="1" spc="-10" dirty="0">
                          <a:effectLst/>
                          <a:latin typeface="Cambria" panose="02040503050406030204" pitchFamily="18" charset="0"/>
                          <a:ea typeface="Calibri" panose="020F0502020204030204" pitchFamily="34" charset="0"/>
                          <a:cs typeface="Times New Roman" panose="02020603050405020304" pitchFamily="18" charset="0"/>
                        </a:rPr>
                        <a:t> </a:t>
                      </a:r>
                      <a:r>
                        <a:rPr lang="en-US" sz="1100" i="1" spc="-5" dirty="0">
                          <a:effectLst/>
                          <a:latin typeface="Cambria" panose="02040503050406030204" pitchFamily="18" charset="0"/>
                          <a:ea typeface="Calibri" panose="020F0502020204030204" pitchFamily="34" charset="0"/>
                          <a:cs typeface="Times New Roman" panose="02020603050405020304" pitchFamily="18" charset="0"/>
                        </a:rPr>
                        <a:t>been</a:t>
                      </a:r>
                      <a:r>
                        <a:rPr lang="en-US" sz="1100" i="1" spc="-10" dirty="0">
                          <a:effectLst/>
                          <a:latin typeface="Cambria" panose="02040503050406030204" pitchFamily="18" charset="0"/>
                          <a:ea typeface="Calibri" panose="020F0502020204030204" pitchFamily="34" charset="0"/>
                          <a:cs typeface="Times New Roman" panose="02020603050405020304" pitchFamily="18" charset="0"/>
                        </a:rPr>
                        <a:t> </a:t>
                      </a:r>
                      <a:r>
                        <a:rPr lang="en-US" sz="1100" i="1" spc="-5" dirty="0">
                          <a:effectLst/>
                          <a:latin typeface="Cambria" panose="02040503050406030204" pitchFamily="18" charset="0"/>
                          <a:ea typeface="Calibri" panose="020F0502020204030204" pitchFamily="34" charset="0"/>
                          <a:cs typeface="Times New Roman" panose="02020603050405020304" pitchFamily="18" charset="0"/>
                        </a:rPr>
                        <a:t>used.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5"/>
                        </a:spcBef>
                        <a:spcAft>
                          <a:spcPts val="0"/>
                        </a:spcAft>
                      </a:pPr>
                      <a:r>
                        <a:rPr lang="en-US"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64770" marR="305435">
                        <a:lnSpc>
                          <a:spcPts val="1040"/>
                        </a:lnSpc>
                        <a:spcBef>
                          <a:spcPts val="0"/>
                        </a:spcBef>
                        <a:spcAft>
                          <a:spcPts val="0"/>
                        </a:spcAft>
                      </a:pPr>
                      <a:r>
                        <a:rPr lang="en-US" sz="1100" i="1" spc="-5">
                          <a:effectLst/>
                          <a:latin typeface="Cambria" panose="02040503050406030204" pitchFamily="18" charset="0"/>
                          <a:ea typeface="Calibri" panose="020F0502020204030204" pitchFamily="34" charset="0"/>
                          <a:cs typeface="Times New Roman" panose="02020603050405020304" pitchFamily="18" charset="0"/>
                        </a:rPr>
                        <a:t>VBCDHD</a:t>
                      </a:r>
                      <a:r>
                        <a:rPr lang="en-US" sz="1100" i="1" spc="-15">
                          <a:effectLst/>
                          <a:latin typeface="Cambria" panose="02040503050406030204" pitchFamily="18" charset="0"/>
                          <a:ea typeface="Calibri" panose="020F0502020204030204" pitchFamily="34" charset="0"/>
                          <a:cs typeface="Times New Roman" panose="02020603050405020304" pitchFamily="18" charset="0"/>
                        </a:rPr>
                        <a:t> </a:t>
                      </a:r>
                      <a:r>
                        <a:rPr lang="en-US" sz="1100" i="1" spc="-5">
                          <a:effectLst/>
                          <a:latin typeface="Cambria" panose="02040503050406030204" pitchFamily="18" charset="0"/>
                          <a:ea typeface="Calibri" panose="020F0502020204030204" pitchFamily="34" charset="0"/>
                          <a:cs typeface="Times New Roman" panose="02020603050405020304" pitchFamily="18" charset="0"/>
                        </a:rPr>
                        <a:t>will designate</a:t>
                      </a:r>
                      <a:r>
                        <a:rPr lang="en-US" sz="1100" i="1" spc="-20">
                          <a:effectLst/>
                          <a:latin typeface="Cambria" panose="02040503050406030204" pitchFamily="18" charset="0"/>
                          <a:ea typeface="Calibri" panose="020F0502020204030204" pitchFamily="34" charset="0"/>
                          <a:cs typeface="Times New Roman" panose="02020603050405020304" pitchFamily="18" charset="0"/>
                        </a:rPr>
                        <a:t> </a:t>
                      </a:r>
                      <a:r>
                        <a:rPr lang="en-US" sz="1100" i="1" spc="-5">
                          <a:effectLst/>
                          <a:latin typeface="Cambria" panose="02040503050406030204" pitchFamily="18" charset="0"/>
                          <a:ea typeface="Calibri" panose="020F0502020204030204" pitchFamily="34" charset="0"/>
                          <a:cs typeface="Times New Roman" panose="02020603050405020304" pitchFamily="18" charset="0"/>
                        </a:rPr>
                        <a:t>roles</a:t>
                      </a:r>
                      <a:r>
                        <a:rPr lang="en-US" sz="1100" i="1">
                          <a:effectLst/>
                          <a:latin typeface="Cambria" panose="02040503050406030204" pitchFamily="18" charset="0"/>
                          <a:ea typeface="Calibri" panose="020F0502020204030204" pitchFamily="34" charset="0"/>
                          <a:cs typeface="Times New Roman" panose="02020603050405020304" pitchFamily="18" charset="0"/>
                        </a:rPr>
                        <a:t> </a:t>
                      </a:r>
                      <a:r>
                        <a:rPr lang="en-US" sz="1100" i="1" spc="-5">
                          <a:effectLst/>
                          <a:latin typeface="Cambria" panose="02040503050406030204" pitchFamily="18" charset="0"/>
                          <a:ea typeface="Calibri" panose="020F0502020204030204" pitchFamily="34" charset="0"/>
                          <a:cs typeface="Times New Roman" panose="02020603050405020304" pitchFamily="18" charset="0"/>
                        </a:rPr>
                        <a:t>and</a:t>
                      </a:r>
                      <a:r>
                        <a:rPr lang="en-US" sz="1100" i="1" spc="-20">
                          <a:effectLst/>
                          <a:latin typeface="Cambria" panose="02040503050406030204" pitchFamily="18" charset="0"/>
                          <a:ea typeface="Calibri" panose="020F0502020204030204" pitchFamily="34" charset="0"/>
                          <a:cs typeface="Times New Roman" panose="02020603050405020304" pitchFamily="18" charset="0"/>
                        </a:rPr>
                        <a:t> </a:t>
                      </a:r>
                      <a:r>
                        <a:rPr lang="en-US" sz="1100" i="1" spc="-5">
                          <a:effectLst/>
                          <a:latin typeface="Cambria" panose="02040503050406030204" pitchFamily="18" charset="0"/>
                          <a:ea typeface="Calibri" panose="020F0502020204030204" pitchFamily="34" charset="0"/>
                          <a:cs typeface="Times New Roman" panose="02020603050405020304" pitchFamily="18" charset="0"/>
                        </a:rPr>
                        <a:t>responsibilities </a:t>
                      </a:r>
                      <a:r>
                        <a:rPr lang="en-US" sz="1100" i="1">
                          <a:effectLst/>
                          <a:latin typeface="Cambria" panose="02040503050406030204" pitchFamily="18" charset="0"/>
                          <a:ea typeface="Calibri" panose="020F0502020204030204" pitchFamily="34" charset="0"/>
                          <a:cs typeface="Times New Roman" panose="02020603050405020304" pitchFamily="18" charset="0"/>
                        </a:rPr>
                        <a:t>to</a:t>
                      </a:r>
                      <a:r>
                        <a:rPr lang="en-US" sz="1100" i="1" spc="5">
                          <a:effectLst/>
                          <a:latin typeface="Cambria" panose="02040503050406030204" pitchFamily="18" charset="0"/>
                          <a:ea typeface="Calibri" panose="020F0502020204030204" pitchFamily="34" charset="0"/>
                          <a:cs typeface="Times New Roman" panose="02020603050405020304" pitchFamily="18" charset="0"/>
                        </a:rPr>
                        <a:t> </a:t>
                      </a:r>
                      <a:r>
                        <a:rPr lang="en-US" sz="1100" i="1">
                          <a:effectLst/>
                          <a:latin typeface="Cambria" panose="02040503050406030204" pitchFamily="18" charset="0"/>
                          <a:ea typeface="Calibri" panose="020F0502020204030204" pitchFamily="34" charset="0"/>
                          <a:cs typeface="Times New Roman" panose="02020603050405020304" pitchFamily="18" charset="0"/>
                        </a:rPr>
                        <a:t>volunteers</a:t>
                      </a:r>
                      <a:r>
                        <a:rPr lang="en-US" sz="1100" i="1" spc="5">
                          <a:effectLst/>
                          <a:latin typeface="Cambria" panose="02040503050406030204" pitchFamily="18" charset="0"/>
                          <a:ea typeface="Calibri" panose="020F0502020204030204" pitchFamily="34" charset="0"/>
                          <a:cs typeface="Times New Roman" panose="02020603050405020304" pitchFamily="18" charset="0"/>
                        </a:rPr>
                        <a:t> </a:t>
                      </a:r>
                      <a:r>
                        <a:rPr lang="en-US" sz="1100" i="1">
                          <a:effectLst/>
                          <a:latin typeface="Cambria" panose="02040503050406030204" pitchFamily="18" charset="0"/>
                          <a:ea typeface="Calibri" panose="020F0502020204030204" pitchFamily="34" charset="0"/>
                          <a:cs typeface="Times New Roman" panose="02020603050405020304" pitchFamily="18" charset="0"/>
                        </a:rPr>
                        <a:t>within</a:t>
                      </a:r>
                      <a:r>
                        <a:rPr lang="en-US" sz="1100" i="1" spc="135">
                          <a:effectLst/>
                          <a:latin typeface="Cambria" panose="02040503050406030204" pitchFamily="18" charset="0"/>
                          <a:ea typeface="Calibri" panose="020F0502020204030204" pitchFamily="34" charset="0"/>
                          <a:cs typeface="Times New Roman" panose="02020603050405020304" pitchFamily="18" charset="0"/>
                        </a:rPr>
                        <a:t> </a:t>
                      </a:r>
                      <a:r>
                        <a:rPr lang="en-US" sz="1100" i="1">
                          <a:effectLst/>
                          <a:latin typeface="Cambria" panose="02040503050406030204" pitchFamily="18" charset="0"/>
                          <a:ea typeface="Calibri" panose="020F0502020204030204" pitchFamily="34" charset="0"/>
                          <a:cs typeface="Times New Roman" panose="02020603050405020304" pitchFamily="18" charset="0"/>
                        </a:rPr>
                        <a:t>Jurisdiction</a:t>
                      </a:r>
                      <a:r>
                        <a:rPr lang="en-US" sz="1100" i="1" spc="15">
                          <a:effectLst/>
                          <a:latin typeface="Cambria" panose="02040503050406030204" pitchFamily="18" charset="0"/>
                          <a:ea typeface="Calibri" panose="020F0502020204030204" pitchFamily="34" charset="0"/>
                          <a:cs typeface="Times New Roman" panose="02020603050405020304" pitchFamily="18" charset="0"/>
                        </a:rPr>
                        <a:t> </a:t>
                      </a:r>
                      <a:r>
                        <a:rPr lang="en-US" sz="1100" i="1">
                          <a:effectLst/>
                          <a:latin typeface="Cambria" panose="02040503050406030204" pitchFamily="18" charset="0"/>
                          <a:ea typeface="Calibri" panose="020F0502020204030204" pitchFamily="34" charset="0"/>
                          <a:cs typeface="Times New Roman" panose="02020603050405020304" pitchFamily="18" charset="0"/>
                        </a:rPr>
                        <a:t>based</a:t>
                      </a:r>
                      <a:r>
                        <a:rPr lang="en-US" sz="1100" i="1" spc="15">
                          <a:effectLst/>
                          <a:latin typeface="Cambria" panose="02040503050406030204" pitchFamily="18" charset="0"/>
                          <a:ea typeface="Calibri" panose="020F0502020204030204" pitchFamily="34" charset="0"/>
                          <a:cs typeface="Times New Roman" panose="02020603050405020304" pitchFamily="18" charset="0"/>
                        </a:rPr>
                        <a:t> </a:t>
                      </a:r>
                      <a:r>
                        <a:rPr lang="en-US" sz="1100" i="1">
                          <a:effectLst/>
                          <a:latin typeface="Cambria" panose="02040503050406030204" pitchFamily="18" charset="0"/>
                          <a:ea typeface="Calibri" panose="020F0502020204030204" pitchFamily="34" charset="0"/>
                          <a:cs typeface="Times New Roman" panose="02020603050405020304" pitchFamily="18" charset="0"/>
                        </a:rPr>
                        <a:t>on</a:t>
                      </a:r>
                      <a:r>
                        <a:rPr lang="en-US" sz="1100" i="1" spc="15">
                          <a:effectLst/>
                          <a:latin typeface="Cambria" panose="02040503050406030204" pitchFamily="18" charset="0"/>
                          <a:ea typeface="Calibri" panose="020F0502020204030204" pitchFamily="34" charset="0"/>
                          <a:cs typeface="Times New Roman" panose="02020603050405020304" pitchFamily="18" charset="0"/>
                        </a:rPr>
                        <a:t> </a:t>
                      </a:r>
                      <a:r>
                        <a:rPr lang="en-US" sz="1100" i="1">
                          <a:effectLst/>
                          <a:latin typeface="Cambria" panose="02040503050406030204" pitchFamily="18" charset="0"/>
                          <a:ea typeface="Calibri" panose="020F0502020204030204" pitchFamily="34" charset="0"/>
                          <a:cs typeface="Times New Roman" panose="02020603050405020304" pitchFamily="18" charset="0"/>
                        </a:rPr>
                        <a:t>exercise</a:t>
                      </a:r>
                      <a:r>
                        <a:rPr lang="en-US" sz="1100" i="1" spc="15">
                          <a:effectLst/>
                          <a:latin typeface="Cambria" panose="02040503050406030204" pitchFamily="18" charset="0"/>
                          <a:ea typeface="Calibri" panose="020F0502020204030204" pitchFamily="34" charset="0"/>
                          <a:cs typeface="Times New Roman" panose="02020603050405020304" pitchFamily="18" charset="0"/>
                        </a:rPr>
                        <a:t> </a:t>
                      </a:r>
                      <a:r>
                        <a:rPr lang="en-US" sz="1100" i="1">
                          <a:effectLst/>
                          <a:latin typeface="Cambria" panose="02040503050406030204" pitchFamily="18" charset="0"/>
                          <a:ea typeface="Calibri" panose="020F0502020204030204" pitchFamily="34" charset="0"/>
                          <a:cs typeface="Times New Roman" panose="02020603050405020304" pitchFamily="18" charset="0"/>
                        </a:rPr>
                        <a:t>scenario.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407">
                <a:tc gridSpan="4">
                  <a:txBody>
                    <a:bodyPr/>
                    <a:lstStyle/>
                    <a:p>
                      <a:pPr marL="64770" marR="0">
                        <a:lnSpc>
                          <a:spcPts val="1050"/>
                        </a:lnSpc>
                        <a:spcBef>
                          <a:spcPts val="0"/>
                        </a:spcBef>
                        <a:spcAft>
                          <a:spcPts val="0"/>
                        </a:spcAft>
                      </a:pPr>
                      <a:r>
                        <a:rPr lang="en-US" sz="1100" b="1" i="1" spc="-5" dirty="0">
                          <a:effectLst/>
                          <a:latin typeface="Cambria" panose="02040503050406030204" pitchFamily="18" charset="0"/>
                          <a:ea typeface="Calibri" panose="020F0502020204030204" pitchFamily="34" charset="0"/>
                          <a:cs typeface="Times New Roman" panose="02020603050405020304" pitchFamily="18" charset="0"/>
                        </a:rPr>
                        <a:t>Analysis: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4770" marR="387350">
                        <a:spcBef>
                          <a:spcPts val="0"/>
                        </a:spcBef>
                        <a:spcAft>
                          <a:spcPts val="0"/>
                        </a:spcAft>
                      </a:pPr>
                      <a:r>
                        <a:rPr lang="en-US" sz="1100" i="1" dirty="0">
                          <a:effectLst/>
                          <a:latin typeface="Cambria" panose="02040503050406030204" pitchFamily="18" charset="0"/>
                          <a:ea typeface="Calibri" panose="020F0502020204030204" pitchFamily="34" charset="0"/>
                          <a:cs typeface="Times New Roman" panose="02020603050405020304" pitchFamily="18" charset="0"/>
                        </a:rPr>
                        <a:t>VBCDHD successfully identified roles needed to respond the scenario. Specific qualifications for individuals were identified based on how volunteers resisted themselves within MI Volunteer Registry. By registering as a volunteer within MI Volunteer Registry, members of the private sector, local, state, and regional partners are agreeing to accept roles and responsibilities during a public health emergency based on their availability. During the exercise VBCDHD tested the functionality of establishing a mission, and creating deployment/assignments lists based on roles and responsibilities of the scenario. The creation of missions, deployment groups and assignments lists were completed to the best of the ability of the registered volunteers.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4770" marR="387350">
                        <a:spcBef>
                          <a:spcPts val="0"/>
                        </a:spcBef>
                        <a:spcAft>
                          <a:spcPts val="0"/>
                        </a:spcAft>
                      </a:pPr>
                      <a:r>
                        <a:rPr lang="en-US" sz="1100" b="1" i="1" dirty="0">
                          <a:effectLst/>
                          <a:latin typeface="Cambria" panose="02040503050406030204" pitchFamily="18" charset="0"/>
                          <a:ea typeface="Calibri" panose="020F0502020204030204" pitchFamily="34" charset="0"/>
                          <a:cs typeface="Times New Roman" panose="02020603050405020304" pitchFamily="18" charset="0"/>
                        </a:rPr>
                        <a:t>Improvement Plan</a:t>
                      </a:r>
                      <a:r>
                        <a:rPr lang="en-US" sz="1100" i="1" dirty="0">
                          <a:effectLst/>
                          <a:latin typeface="Cambria" panose="02040503050406030204" pitchFamily="18" charset="0"/>
                          <a:ea typeface="Calibri" panose="020F0502020204030204" pitchFamily="34" charset="0"/>
                          <a:cs typeface="Times New Roman" panose="02020603050405020304" pitchFamily="18" charset="0"/>
                        </a:rPr>
                        <a:t>: 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387350">
                        <a:spcBef>
                          <a:spcPts val="0"/>
                        </a:spcBef>
                        <a:spcAft>
                          <a:spcPts val="0"/>
                        </a:spcAft>
                      </a:pPr>
                      <a:r>
                        <a:rPr lang="en-US" sz="1100" i="1" dirty="0">
                          <a:effectLst/>
                          <a:latin typeface="Cambria" panose="020405030504060302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4770" marR="387350">
                        <a:spcBef>
                          <a:spcPts val="0"/>
                        </a:spcBef>
                        <a:spcAft>
                          <a:spcPts val="0"/>
                        </a:spcAft>
                      </a:pPr>
                      <a:r>
                        <a:rPr lang="en-US" sz="1100" i="1" dirty="0">
                          <a:effectLst/>
                          <a:latin typeface="Cambria" panose="020405030504060302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4770" marR="387350">
                        <a:spcBef>
                          <a:spcPts val="0"/>
                        </a:spcBef>
                        <a:spcAft>
                          <a:spcPts val="0"/>
                        </a:spcAft>
                      </a:pPr>
                      <a:r>
                        <a:rPr lang="en-US" sz="1100" dirty="0">
                          <a:effectLst/>
                          <a:latin typeface="Cambria" panose="020405030504060302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Rectangle 1"/>
          <p:cNvSpPr>
            <a:spLocks noChangeArrowheads="1"/>
          </p:cNvSpPr>
          <p:nvPr/>
        </p:nvSpPr>
        <p:spPr bwMode="auto">
          <a:xfrm>
            <a:off x="904584" y="2849096"/>
            <a:ext cx="51509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Capability Analysis: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4243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 Plan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64694939"/>
              </p:ext>
            </p:extLst>
          </p:nvPr>
        </p:nvGraphicFramePr>
        <p:xfrm>
          <a:off x="429209" y="1184984"/>
          <a:ext cx="8416212" cy="5040716"/>
        </p:xfrm>
        <a:graphic>
          <a:graphicData uri="http://schemas.openxmlformats.org/drawingml/2006/table">
            <a:tbl>
              <a:tblPr/>
              <a:tblGrid>
                <a:gridCol w="1078107"/>
                <a:gridCol w="947787"/>
                <a:gridCol w="1419704"/>
                <a:gridCol w="772052"/>
                <a:gridCol w="1125496"/>
                <a:gridCol w="1125496"/>
                <a:gridCol w="1007024"/>
                <a:gridCol w="940546"/>
              </a:tblGrid>
              <a:tr h="706924">
                <a:tc>
                  <a:txBody>
                    <a:bodyPr/>
                    <a:lstStyle/>
                    <a:p>
                      <a:pPr marL="0" marR="0" algn="ctr">
                        <a:lnSpc>
                          <a:spcPct val="115000"/>
                        </a:lnSpc>
                        <a:spcBef>
                          <a:spcPts val="200"/>
                        </a:spcBef>
                        <a:spcAft>
                          <a:spcPts val="200"/>
                        </a:spcAft>
                      </a:pPr>
                      <a:r>
                        <a:rPr lang="en-US" sz="1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Core Capability</a:t>
                      </a:r>
                    </a:p>
                  </a:txBody>
                  <a:tcPr marL="66612" marR="66612" marT="0" marB="0" anchor="ctr">
                    <a:lnL w="12700" cap="flat" cmpd="sng" algn="ctr">
                      <a:solidFill>
                        <a:srgbClr val="00008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ctr">
                        <a:lnSpc>
                          <a:spcPct val="115000"/>
                        </a:lnSpc>
                        <a:spcBef>
                          <a:spcPts val="200"/>
                        </a:spcBef>
                        <a:spcAft>
                          <a:spcPts val="200"/>
                        </a:spcAft>
                      </a:pPr>
                      <a:r>
                        <a:rPr lang="en-US" sz="1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Issue/Area for Improvement</a:t>
                      </a:r>
                    </a:p>
                  </a:txBody>
                  <a:tcPr marL="66612" marR="6661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ctr">
                        <a:lnSpc>
                          <a:spcPct val="115000"/>
                        </a:lnSpc>
                        <a:spcBef>
                          <a:spcPts val="200"/>
                        </a:spcBef>
                        <a:spcAft>
                          <a:spcPts val="200"/>
                        </a:spcAft>
                      </a:pPr>
                      <a:r>
                        <a:rPr lang="en-US" sz="1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Corrective Action</a:t>
                      </a:r>
                    </a:p>
                  </a:txBody>
                  <a:tcPr marL="66612" marR="6661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ctr">
                        <a:lnSpc>
                          <a:spcPct val="115000"/>
                        </a:lnSpc>
                        <a:spcBef>
                          <a:spcPts val="200"/>
                        </a:spcBef>
                        <a:spcAft>
                          <a:spcPts val="200"/>
                        </a:spcAft>
                      </a:pPr>
                      <a:r>
                        <a:rPr lang="en-US" sz="1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Capability Element</a:t>
                      </a:r>
                    </a:p>
                  </a:txBody>
                  <a:tcPr marL="66612" marR="6661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ctr">
                        <a:lnSpc>
                          <a:spcPct val="115000"/>
                        </a:lnSpc>
                        <a:spcBef>
                          <a:spcPts val="200"/>
                        </a:spcBef>
                        <a:spcAft>
                          <a:spcPts val="200"/>
                        </a:spcAft>
                      </a:pPr>
                      <a:r>
                        <a:rPr lang="en-US" sz="1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Primary Responsible Organization</a:t>
                      </a:r>
                    </a:p>
                  </a:txBody>
                  <a:tcPr marL="66612" marR="6661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ctr">
                        <a:lnSpc>
                          <a:spcPct val="115000"/>
                        </a:lnSpc>
                        <a:spcBef>
                          <a:spcPts val="200"/>
                        </a:spcBef>
                        <a:spcAft>
                          <a:spcPts val="200"/>
                        </a:spcAft>
                      </a:pPr>
                      <a:r>
                        <a:rPr lang="en-US" sz="1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Organization POC</a:t>
                      </a:r>
                    </a:p>
                  </a:txBody>
                  <a:tcPr marL="66612" marR="6661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ctr">
                        <a:lnSpc>
                          <a:spcPct val="115000"/>
                        </a:lnSpc>
                        <a:spcBef>
                          <a:spcPts val="200"/>
                        </a:spcBef>
                        <a:spcAft>
                          <a:spcPts val="200"/>
                        </a:spcAft>
                      </a:pPr>
                      <a:r>
                        <a:rPr lang="en-US" sz="1000" b="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Start Date</a:t>
                      </a:r>
                    </a:p>
                  </a:txBody>
                  <a:tcPr marL="66612" marR="6661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a:txBody>
                    <a:bodyPr/>
                    <a:lstStyle/>
                    <a:p>
                      <a:pPr marL="0" marR="0" algn="ctr">
                        <a:lnSpc>
                          <a:spcPct val="115000"/>
                        </a:lnSpc>
                        <a:spcBef>
                          <a:spcPts val="200"/>
                        </a:spcBef>
                        <a:spcAft>
                          <a:spcPts val="200"/>
                        </a:spcAft>
                      </a:pPr>
                      <a:r>
                        <a:rPr lang="en-US" sz="1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Completion Date</a:t>
                      </a:r>
                    </a:p>
                  </a:txBody>
                  <a:tcPr marL="66612" marR="66612" marT="0" marB="0" anchor="ctr">
                    <a:lnL w="12700" cap="flat" cmpd="sng" algn="ctr">
                      <a:solidFill>
                        <a:srgbClr val="FFFFFF"/>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r>
              <a:tr h="541724">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Capability 1: </a:t>
                      </a: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[Capability Name]</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612" marR="66612"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1. </a:t>
                      </a: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[Area for Improvement]</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[Corrective Action 1]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612" marR="66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724">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Capability 1: [</a:t>
                      </a: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Capability Name</a:t>
                      </a:r>
                      <a:r>
                        <a:rPr lang="en-US" sz="1000">
                          <a:effectLst/>
                          <a:latin typeface="Arial" panose="020B0604020202020204" pitchFamily="34" charset="0"/>
                          <a:ea typeface="Times New Roman" panose="02020603050405020304" pitchFamily="18" charset="0"/>
                          <a:cs typeface="Times New Roman" panose="02020603050405020304" pitchFamily="18" charset="0"/>
                        </a:rPr>
                        <a:t>]</a:t>
                      </a:r>
                    </a:p>
                  </a:txBody>
                  <a:tcPr marL="66612" marR="66612"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1. </a:t>
                      </a: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[Area for Improvement]</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a:t>
                      </a: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Corrective Action 2</a:t>
                      </a:r>
                      <a:r>
                        <a:rPr lang="en-US" sz="1000">
                          <a:effectLst/>
                          <a:latin typeface="Arial" panose="020B0604020202020204" pitchFamily="34" charset="0"/>
                          <a:ea typeface="Times New Roman" panose="02020603050405020304" pitchFamily="18" charset="0"/>
                          <a:cs typeface="Times New Roman" panose="02020603050405020304" pitchFamily="18" charset="0"/>
                        </a:rPr>
                        <a:t>]</a:t>
                      </a:r>
                    </a:p>
                  </a:txBody>
                  <a:tcPr marL="66612" marR="66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724">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Capability 1: [</a:t>
                      </a: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Capability Name</a:t>
                      </a:r>
                      <a:r>
                        <a:rPr lang="en-US" sz="1000">
                          <a:effectLst/>
                          <a:latin typeface="Arial" panose="020B0604020202020204" pitchFamily="34" charset="0"/>
                          <a:ea typeface="Times New Roman" panose="02020603050405020304" pitchFamily="18" charset="0"/>
                          <a:cs typeface="Times New Roman" panose="02020603050405020304" pitchFamily="18" charset="0"/>
                        </a:rPr>
                        <a:t>]</a:t>
                      </a:r>
                    </a:p>
                  </a:txBody>
                  <a:tcPr marL="66612" marR="66612"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2. [</a:t>
                      </a: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Area for Improvement</a:t>
                      </a:r>
                      <a:r>
                        <a:rPr lang="en-US" sz="1000">
                          <a:effectLst/>
                          <a:latin typeface="Arial" panose="020B0604020202020204" pitchFamily="34" charset="0"/>
                          <a:ea typeface="Times New Roman" panose="02020603050405020304" pitchFamily="18" charset="0"/>
                          <a:cs typeface="Times New Roman" panose="02020603050405020304" pitchFamily="18" charset="0"/>
                        </a:rPr>
                        <a:t>]</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[Corrective Action 1]</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612" marR="66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724">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Capability 1: [</a:t>
                      </a: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Capability Name</a:t>
                      </a:r>
                      <a:r>
                        <a:rPr lang="en-US" sz="1000">
                          <a:effectLst/>
                          <a:latin typeface="Arial" panose="020B0604020202020204" pitchFamily="34" charset="0"/>
                          <a:ea typeface="Times New Roman" panose="02020603050405020304" pitchFamily="18" charset="0"/>
                          <a:cs typeface="Times New Roman" panose="02020603050405020304" pitchFamily="18" charset="0"/>
                        </a:rPr>
                        <a:t>]</a:t>
                      </a:r>
                    </a:p>
                  </a:txBody>
                  <a:tcPr marL="66612" marR="66612"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2. [</a:t>
                      </a: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Area for Improvement</a:t>
                      </a:r>
                      <a:r>
                        <a:rPr lang="en-US" sz="1000">
                          <a:effectLst/>
                          <a:latin typeface="Arial" panose="020B0604020202020204" pitchFamily="34" charset="0"/>
                          <a:ea typeface="Times New Roman" panose="02020603050405020304" pitchFamily="18" charset="0"/>
                          <a:cs typeface="Times New Roman" panose="02020603050405020304" pitchFamily="18" charset="0"/>
                        </a:rPr>
                        <a:t>]</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a:t>
                      </a: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Corrective Action 2</a:t>
                      </a:r>
                      <a:r>
                        <a:rPr lang="en-US" sz="1000">
                          <a:effectLst/>
                          <a:latin typeface="Arial" panose="020B0604020202020204" pitchFamily="34" charset="0"/>
                          <a:ea typeface="Times New Roman" panose="02020603050405020304" pitchFamily="18" charset="0"/>
                          <a:cs typeface="Times New Roman" panose="02020603050405020304" pitchFamily="18" charset="0"/>
                        </a:rPr>
                        <a:t>]</a:t>
                      </a:r>
                    </a:p>
                  </a:txBody>
                  <a:tcPr marL="66612" marR="66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724">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Capability 2: </a:t>
                      </a: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[Capability Name]</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612" marR="66612"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1. </a:t>
                      </a: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[Area for Improvement]</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[Corrective Action 1]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612" marR="66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724">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Capability 2: [</a:t>
                      </a: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Capability Name</a:t>
                      </a:r>
                      <a:r>
                        <a:rPr lang="en-US" sz="1000">
                          <a:effectLst/>
                          <a:latin typeface="Arial" panose="020B0604020202020204" pitchFamily="34" charset="0"/>
                          <a:ea typeface="Times New Roman" panose="02020603050405020304" pitchFamily="18" charset="0"/>
                          <a:cs typeface="Times New Roman" panose="02020603050405020304" pitchFamily="18" charset="0"/>
                        </a:rPr>
                        <a:t>]</a:t>
                      </a:r>
                    </a:p>
                  </a:txBody>
                  <a:tcPr marL="66612" marR="66612"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1. </a:t>
                      </a: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[Area for Improvement]</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a:t>
                      </a: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Corrective Action 2</a:t>
                      </a:r>
                      <a:r>
                        <a:rPr lang="en-US" sz="1000">
                          <a:effectLst/>
                          <a:latin typeface="Arial" panose="020B0604020202020204" pitchFamily="34" charset="0"/>
                          <a:ea typeface="Times New Roman" panose="02020603050405020304" pitchFamily="18" charset="0"/>
                          <a:cs typeface="Times New Roman" panose="02020603050405020304" pitchFamily="18" charset="0"/>
                        </a:rPr>
                        <a:t>]</a:t>
                      </a:r>
                    </a:p>
                  </a:txBody>
                  <a:tcPr marL="66612" marR="66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724">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Capability 2: [</a:t>
                      </a: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Capability Name</a:t>
                      </a:r>
                      <a:r>
                        <a:rPr lang="en-US" sz="1000">
                          <a:effectLst/>
                          <a:latin typeface="Arial" panose="020B0604020202020204" pitchFamily="34" charset="0"/>
                          <a:ea typeface="Times New Roman" panose="02020603050405020304" pitchFamily="18" charset="0"/>
                          <a:cs typeface="Times New Roman" panose="02020603050405020304" pitchFamily="18" charset="0"/>
                        </a:rPr>
                        <a:t>]</a:t>
                      </a:r>
                    </a:p>
                  </a:txBody>
                  <a:tcPr marL="66612" marR="66612"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2. [</a:t>
                      </a: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Area for Improvement</a:t>
                      </a:r>
                      <a:r>
                        <a:rPr lang="en-US" sz="1000">
                          <a:effectLst/>
                          <a:latin typeface="Arial" panose="020B0604020202020204" pitchFamily="34" charset="0"/>
                          <a:ea typeface="Times New Roman" panose="02020603050405020304" pitchFamily="18" charset="0"/>
                          <a:cs typeface="Times New Roman" panose="02020603050405020304" pitchFamily="18" charset="0"/>
                        </a:rPr>
                        <a:t>]</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[Corrective Action 1]</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612" marR="66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724">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Capability 2: [</a:t>
                      </a: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Capability Name</a:t>
                      </a:r>
                      <a:r>
                        <a:rPr lang="en-US" sz="1000">
                          <a:effectLst/>
                          <a:latin typeface="Arial" panose="020B0604020202020204" pitchFamily="34" charset="0"/>
                          <a:ea typeface="Times New Roman" panose="02020603050405020304" pitchFamily="18" charset="0"/>
                          <a:cs typeface="Times New Roman" panose="02020603050405020304" pitchFamily="18" charset="0"/>
                        </a:rPr>
                        <a:t>]</a:t>
                      </a:r>
                    </a:p>
                  </a:txBody>
                  <a:tcPr marL="66612" marR="66612"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2. [</a:t>
                      </a: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Area for Improvement</a:t>
                      </a:r>
                      <a:r>
                        <a:rPr lang="en-US" sz="1000">
                          <a:effectLst/>
                          <a:latin typeface="Arial" panose="020B0604020202020204" pitchFamily="34" charset="0"/>
                          <a:ea typeface="Times New Roman" panose="02020603050405020304" pitchFamily="18" charset="0"/>
                          <a:cs typeface="Times New Roman" panose="02020603050405020304" pitchFamily="18" charset="0"/>
                        </a:rPr>
                        <a:t>]</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a:t>
                      </a:r>
                      <a:r>
                        <a:rPr lang="en-US" sz="1000">
                          <a:effectLst/>
                          <a:highlight>
                            <a:srgbClr val="D3D3D3"/>
                          </a:highlight>
                          <a:latin typeface="Arial" panose="020B0604020202020204" pitchFamily="34" charset="0"/>
                          <a:ea typeface="Times New Roman" panose="02020603050405020304" pitchFamily="18" charset="0"/>
                          <a:cs typeface="Times New Roman" panose="02020603050405020304" pitchFamily="18" charset="0"/>
                        </a:rPr>
                        <a:t>Corrective Action 2</a:t>
                      </a:r>
                      <a:r>
                        <a:rPr lang="en-US" sz="1000">
                          <a:effectLst/>
                          <a:latin typeface="Arial" panose="020B0604020202020204" pitchFamily="34" charset="0"/>
                          <a:ea typeface="Times New Roman" panose="02020603050405020304" pitchFamily="18" charset="0"/>
                          <a:cs typeface="Times New Roman" panose="02020603050405020304" pitchFamily="18" charset="0"/>
                        </a:rPr>
                        <a:t>]</a:t>
                      </a:r>
                    </a:p>
                  </a:txBody>
                  <a:tcPr marL="66612" marR="666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200"/>
                        </a:spcBef>
                        <a:spcAft>
                          <a:spcPts val="20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66612" marR="66612"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2D573937-5A05-4E1D-8394-81D5E38E121A}" type="slidenum">
              <a:rPr lang="en-US" smtClean="0"/>
              <a:t>22</a:t>
            </a:fld>
            <a:endParaRPr lang="en-US" dirty="0"/>
          </a:p>
        </p:txBody>
      </p:sp>
    </p:spTree>
    <p:extLst>
      <p:ext uri="{BB962C8B-B14F-4D97-AF65-F5344CB8AC3E}">
        <p14:creationId xmlns:p14="http://schemas.microsoft.com/office/powerpoint/2010/main" val="1794909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AAR writing</a:t>
            </a:r>
            <a:endParaRPr lang="en-US" dirty="0"/>
          </a:p>
        </p:txBody>
      </p:sp>
      <p:sp>
        <p:nvSpPr>
          <p:cNvPr id="3" name="Content Placeholder 2"/>
          <p:cNvSpPr>
            <a:spLocks noGrp="1"/>
          </p:cNvSpPr>
          <p:nvPr>
            <p:ph idx="1"/>
          </p:nvPr>
        </p:nvSpPr>
        <p:spPr/>
        <p:txBody>
          <a:bodyPr/>
          <a:lstStyle/>
          <a:p>
            <a:r>
              <a:rPr lang="en-US" dirty="0"/>
              <a:t>AAR writing starts at the beginning of the </a:t>
            </a:r>
            <a:r>
              <a:rPr lang="en-US" dirty="0" smtClean="0"/>
              <a:t>exercise design </a:t>
            </a:r>
            <a:r>
              <a:rPr lang="en-US" dirty="0"/>
              <a:t>process</a:t>
            </a:r>
          </a:p>
          <a:p>
            <a:r>
              <a:rPr lang="en-US" dirty="0" smtClean="0"/>
              <a:t>Measurable Objectives</a:t>
            </a:r>
          </a:p>
          <a:p>
            <a:r>
              <a:rPr lang="en-US" dirty="0" smtClean="0"/>
              <a:t>Strong Evaluations</a:t>
            </a:r>
          </a:p>
          <a:p>
            <a:r>
              <a:rPr lang="en-US" dirty="0" smtClean="0"/>
              <a:t>Collaboration and Teamwork</a:t>
            </a:r>
          </a:p>
        </p:txBody>
      </p:sp>
      <p:sp>
        <p:nvSpPr>
          <p:cNvPr id="4" name="Slide Number Placeholder 3"/>
          <p:cNvSpPr>
            <a:spLocks noGrp="1"/>
          </p:cNvSpPr>
          <p:nvPr>
            <p:ph type="sldNum" sz="quarter" idx="12"/>
          </p:nvPr>
        </p:nvSpPr>
        <p:spPr/>
        <p:txBody>
          <a:bodyPr/>
          <a:lstStyle/>
          <a:p>
            <a:fld id="{2D573937-5A05-4E1D-8394-81D5E38E121A}" type="slidenum">
              <a:rPr lang="en-US" smtClean="0"/>
              <a:t>23</a:t>
            </a:fld>
            <a:endParaRPr lang="en-US" dirty="0"/>
          </a:p>
        </p:txBody>
      </p:sp>
    </p:spTree>
    <p:extLst>
      <p:ext uri="{BB962C8B-B14F-4D97-AF65-F5344CB8AC3E}">
        <p14:creationId xmlns:p14="http://schemas.microsoft.com/office/powerpoint/2010/main" val="920973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AAR?</a:t>
            </a:r>
            <a:endParaRPr lang="en-US" dirty="0"/>
          </a:p>
        </p:txBody>
      </p:sp>
      <p:sp>
        <p:nvSpPr>
          <p:cNvPr id="3" name="Content Placeholder 2"/>
          <p:cNvSpPr>
            <a:spLocks noGrp="1"/>
          </p:cNvSpPr>
          <p:nvPr>
            <p:ph idx="1"/>
          </p:nvPr>
        </p:nvSpPr>
        <p:spPr/>
        <p:txBody>
          <a:bodyPr/>
          <a:lstStyle/>
          <a:p>
            <a:r>
              <a:rPr lang="en-US" dirty="0"/>
              <a:t>To continually measure and increase our ability to protect the public:</a:t>
            </a:r>
          </a:p>
          <a:p>
            <a:endParaRPr lang="en-US" dirty="0"/>
          </a:p>
        </p:txBody>
      </p:sp>
      <p:sp>
        <p:nvSpPr>
          <p:cNvPr id="4" name="Slide Number Placeholder 3"/>
          <p:cNvSpPr>
            <a:spLocks noGrp="1"/>
          </p:cNvSpPr>
          <p:nvPr>
            <p:ph type="sldNum" sz="quarter" idx="12"/>
          </p:nvPr>
        </p:nvSpPr>
        <p:spPr/>
        <p:txBody>
          <a:bodyPr/>
          <a:lstStyle/>
          <a:p>
            <a:fld id="{2D573937-5A05-4E1D-8394-81D5E38E121A}" type="slidenum">
              <a:rPr lang="en-US" smtClean="0"/>
              <a:t>24</a:t>
            </a:fld>
            <a:endParaRPr lang="en-US" dirty="0"/>
          </a:p>
        </p:txBody>
      </p:sp>
      <p:pic>
        <p:nvPicPr>
          <p:cNvPr id="5" name="Picture 4"/>
          <p:cNvPicPr>
            <a:picLocks noChangeAspect="1"/>
          </p:cNvPicPr>
          <p:nvPr/>
        </p:nvPicPr>
        <p:blipFill>
          <a:blip r:embed="rId2"/>
          <a:stretch>
            <a:fillRect/>
          </a:stretch>
        </p:blipFill>
        <p:spPr>
          <a:xfrm>
            <a:off x="2179112" y="2572063"/>
            <a:ext cx="4785775" cy="3206774"/>
          </a:xfrm>
          <a:prstGeom prst="rect">
            <a:avLst/>
          </a:prstGeom>
        </p:spPr>
      </p:pic>
    </p:spTree>
    <p:extLst>
      <p:ext uri="{BB962C8B-B14F-4D97-AF65-F5344CB8AC3E}">
        <p14:creationId xmlns:p14="http://schemas.microsoft.com/office/powerpoint/2010/main" val="1981628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Discussion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7112" y="2434431"/>
            <a:ext cx="2009775" cy="1790700"/>
          </a:xfrm>
        </p:spPr>
      </p:pic>
      <p:sp>
        <p:nvSpPr>
          <p:cNvPr id="4" name="Slide Number Placeholder 3"/>
          <p:cNvSpPr>
            <a:spLocks noGrp="1"/>
          </p:cNvSpPr>
          <p:nvPr>
            <p:ph type="sldNum" sz="quarter" idx="12"/>
          </p:nvPr>
        </p:nvSpPr>
        <p:spPr/>
        <p:txBody>
          <a:bodyPr/>
          <a:lstStyle/>
          <a:p>
            <a:fld id="{2D573937-5A05-4E1D-8394-81D5E38E121A}" type="slidenum">
              <a:rPr lang="en-US" smtClean="0"/>
              <a:t>25</a:t>
            </a:fld>
            <a:endParaRPr lang="en-US" dirty="0"/>
          </a:p>
        </p:txBody>
      </p:sp>
    </p:spTree>
    <p:extLst>
      <p:ext uri="{BB962C8B-B14F-4D97-AF65-F5344CB8AC3E}">
        <p14:creationId xmlns:p14="http://schemas.microsoft.com/office/powerpoint/2010/main" val="335091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HSEEP Guidance</a:t>
            </a:r>
            <a:endParaRPr lang="en-US" dirty="0"/>
          </a:p>
        </p:txBody>
      </p:sp>
      <p:sp>
        <p:nvSpPr>
          <p:cNvPr id="3" name="Content Placeholder 2"/>
          <p:cNvSpPr>
            <a:spLocks noGrp="1"/>
          </p:cNvSpPr>
          <p:nvPr>
            <p:ph idx="1"/>
          </p:nvPr>
        </p:nvSpPr>
        <p:spPr/>
        <p:txBody>
          <a:bodyPr/>
          <a:lstStyle/>
          <a:p>
            <a:r>
              <a:rPr lang="en-US" dirty="0"/>
              <a:t>HSEEP Fundamentals</a:t>
            </a:r>
          </a:p>
          <a:p>
            <a:r>
              <a:rPr lang="en-US" dirty="0"/>
              <a:t>Program Management</a:t>
            </a:r>
          </a:p>
          <a:p>
            <a:r>
              <a:rPr lang="en-US" dirty="0"/>
              <a:t>Design and Development</a:t>
            </a:r>
          </a:p>
          <a:p>
            <a:r>
              <a:rPr lang="en-US" dirty="0"/>
              <a:t>Conduct</a:t>
            </a:r>
          </a:p>
          <a:p>
            <a:r>
              <a:rPr lang="en-US" dirty="0"/>
              <a:t>Evaluation</a:t>
            </a:r>
          </a:p>
          <a:p>
            <a:r>
              <a:rPr lang="en-US" dirty="0"/>
              <a:t>Improvement Planning</a:t>
            </a:r>
          </a:p>
          <a:p>
            <a:endParaRPr lang="en-US" dirty="0"/>
          </a:p>
        </p:txBody>
      </p:sp>
      <p:sp>
        <p:nvSpPr>
          <p:cNvPr id="4" name="Slide Number Placeholder 3"/>
          <p:cNvSpPr>
            <a:spLocks noGrp="1"/>
          </p:cNvSpPr>
          <p:nvPr>
            <p:ph type="sldNum" sz="quarter" idx="12"/>
          </p:nvPr>
        </p:nvSpPr>
        <p:spPr/>
        <p:txBody>
          <a:bodyPr/>
          <a:lstStyle/>
          <a:p>
            <a:fld id="{2D573937-5A05-4E1D-8394-81D5E38E121A}" type="slidenum">
              <a:rPr lang="en-US" smtClean="0"/>
              <a:t>3</a:t>
            </a:fld>
            <a:endParaRPr lang="en-US" dirty="0"/>
          </a:p>
        </p:txBody>
      </p:sp>
      <p:pic>
        <p:nvPicPr>
          <p:cNvPr id="5" name="Picture 4"/>
          <p:cNvPicPr>
            <a:picLocks noChangeAspect="1"/>
          </p:cNvPicPr>
          <p:nvPr/>
        </p:nvPicPr>
        <p:blipFill>
          <a:blip r:embed="rId2"/>
          <a:stretch>
            <a:fillRect/>
          </a:stretch>
        </p:blipFill>
        <p:spPr>
          <a:xfrm>
            <a:off x="5526130" y="1279525"/>
            <a:ext cx="3298222" cy="4255377"/>
          </a:xfrm>
          <a:prstGeom prst="rect">
            <a:avLst/>
          </a:prstGeom>
        </p:spPr>
      </p:pic>
      <p:sp>
        <p:nvSpPr>
          <p:cNvPr id="6" name="TextBox 5"/>
          <p:cNvSpPr txBox="1"/>
          <p:nvPr/>
        </p:nvSpPr>
        <p:spPr>
          <a:xfrm>
            <a:off x="628650" y="5807631"/>
            <a:ext cx="8311955" cy="369332"/>
          </a:xfrm>
          <a:prstGeom prst="rect">
            <a:avLst/>
          </a:prstGeom>
          <a:noFill/>
        </p:spPr>
        <p:txBody>
          <a:bodyPr wrap="none" rtlCol="0">
            <a:spAutoFit/>
          </a:bodyPr>
          <a:lstStyle/>
          <a:p>
            <a:r>
              <a:rPr lang="en-US"/>
              <a:t>http://www.fema.gov/media-library-data/20130726-1914-25045-8890/hseep_apr13_.pdf</a:t>
            </a:r>
          </a:p>
        </p:txBody>
      </p:sp>
    </p:spTree>
    <p:extLst>
      <p:ext uri="{BB962C8B-B14F-4D97-AF65-F5344CB8AC3E}">
        <p14:creationId xmlns:p14="http://schemas.microsoft.com/office/powerpoint/2010/main" val="1504299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Exercise Cycle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D573937-5A05-4E1D-8394-81D5E38E121A}" type="slidenum">
              <a:rPr lang="en-US" smtClean="0"/>
              <a:t>4</a:t>
            </a:fld>
            <a:endParaRPr lang="en-US" dirty="0"/>
          </a:p>
        </p:txBody>
      </p:sp>
      <p:pic>
        <p:nvPicPr>
          <p:cNvPr id="5" name="Picture 4" descr="HSEEP Exercise Cycle: Homeland Security Exercise and Evaluation Program (HSEEP)'s exercise cycle, where Improvement Planning flows into Design and Development, which flows into Conduct, which flows into Evaluation, which in turn, flows back into Improvement Planning." title="HSEEP Exercise Cycl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0139" y="2006688"/>
            <a:ext cx="4411919" cy="39319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3340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priorities come from</a:t>
            </a:r>
            <a:endParaRPr lang="en-US" dirty="0"/>
          </a:p>
        </p:txBody>
      </p:sp>
      <p:sp>
        <p:nvSpPr>
          <p:cNvPr id="4" name="Slide Number Placeholder 3"/>
          <p:cNvSpPr>
            <a:spLocks noGrp="1"/>
          </p:cNvSpPr>
          <p:nvPr>
            <p:ph type="sldNum" sz="quarter" idx="12"/>
          </p:nvPr>
        </p:nvSpPr>
        <p:spPr/>
        <p:txBody>
          <a:bodyPr/>
          <a:lstStyle/>
          <a:p>
            <a:fld id="{2D573937-5A05-4E1D-8394-81D5E38E121A}" type="slidenum">
              <a:rPr lang="en-US" smtClean="0"/>
              <a:t>5</a:t>
            </a:fld>
            <a:endParaRPr lang="en-US" dirty="0"/>
          </a:p>
        </p:txBody>
      </p:sp>
      <p:grpSp>
        <p:nvGrpSpPr>
          <p:cNvPr id="5" name="Group 4" descr="Threats and Hazards: National threats and hazards, jurisdictional threats and hazards, hazard vulnerability. Areas for Improvement/Capabilities: Real-world incident corrective actions, exercise corrective actions, identified and/or perceived areas for improvement. External Sources Requirements: Industry reports, State or national preparedness reports, homeland security strategies. Accreditation Standards/Regulations: Accreditation standards and/or requirements, grants or funding-specific requirements, occupational Safety and Health Administration regulations." title="Priority Factors"/>
          <p:cNvGrpSpPr/>
          <p:nvPr/>
        </p:nvGrpSpPr>
        <p:grpSpPr>
          <a:xfrm>
            <a:off x="286139" y="1279525"/>
            <a:ext cx="8382000" cy="4713821"/>
            <a:chOff x="304800" y="1057125"/>
            <a:chExt cx="8382000" cy="4713821"/>
          </a:xfrm>
        </p:grpSpPr>
        <p:grpSp>
          <p:nvGrpSpPr>
            <p:cNvPr id="6" name="Group 5"/>
            <p:cNvGrpSpPr/>
            <p:nvPr/>
          </p:nvGrpSpPr>
          <p:grpSpPr>
            <a:xfrm>
              <a:off x="304800" y="1057125"/>
              <a:ext cx="8382000" cy="1000275"/>
              <a:chOff x="304800" y="1057125"/>
              <a:chExt cx="8382000" cy="1000275"/>
            </a:xfrm>
          </p:grpSpPr>
          <p:sp>
            <p:nvSpPr>
              <p:cNvPr id="19" name="TextBox 18"/>
              <p:cNvSpPr txBox="1"/>
              <p:nvPr/>
            </p:nvSpPr>
            <p:spPr>
              <a:xfrm>
                <a:off x="304800" y="1249486"/>
                <a:ext cx="2743200" cy="615553"/>
              </a:xfrm>
              <a:prstGeom prst="rect">
                <a:avLst/>
              </a:prstGeom>
              <a:solidFill>
                <a:srgbClr val="0A2D5B"/>
              </a:solidFill>
              <a:ln>
                <a:solidFill>
                  <a:schemeClr val="bg1"/>
                </a:solidFill>
              </a:ln>
              <a:effectLst>
                <a:outerShdw blurRad="50800" dist="38100" dir="2700000" algn="tl" rotWithShape="0">
                  <a:prstClr val="black">
                    <a:alpha val="40000"/>
                  </a:prstClr>
                </a:outerShdw>
              </a:effectLst>
            </p:spPr>
            <p:txBody>
              <a:bodyPr wrap="square" lIns="182880" tIns="182880" rIns="182880" bIns="182880" rtlCol="0" anchor="ctr" anchorCtr="0">
                <a:spAutoFit/>
              </a:bodyPr>
              <a:lstStyle/>
              <a:p>
                <a:pPr algn="ctr"/>
                <a:r>
                  <a:rPr lang="en-US" sz="1600" b="1" dirty="0" smtClean="0">
                    <a:solidFill>
                      <a:schemeClr val="bg1"/>
                    </a:solidFill>
                  </a:rPr>
                  <a:t>Threats and Hazards</a:t>
                </a:r>
                <a:endParaRPr lang="en-US" sz="1600" b="1" dirty="0">
                  <a:solidFill>
                    <a:schemeClr val="bg1"/>
                  </a:solidFill>
                </a:endParaRPr>
              </a:p>
            </p:txBody>
          </p:sp>
          <p:sp>
            <p:nvSpPr>
              <p:cNvPr id="20" name="Trapezoid 19"/>
              <p:cNvSpPr/>
              <p:nvPr/>
            </p:nvSpPr>
            <p:spPr bwMode="auto">
              <a:xfrm rot="16200000">
                <a:off x="2735980" y="1366764"/>
                <a:ext cx="1000274" cy="380998"/>
              </a:xfrm>
              <a:prstGeom prst="trapezoid">
                <a:avLst>
                  <a:gd name="adj" fmla="val 50000"/>
                </a:avLst>
              </a:prstGeom>
              <a:solidFill>
                <a:srgbClr val="A0AABA"/>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21" name="TextBox 20"/>
              <p:cNvSpPr txBox="1"/>
              <p:nvPr/>
            </p:nvSpPr>
            <p:spPr>
              <a:xfrm>
                <a:off x="3429000" y="1057125"/>
                <a:ext cx="5257800" cy="1000274"/>
              </a:xfrm>
              <a:prstGeom prst="rect">
                <a:avLst/>
              </a:prstGeom>
              <a:solidFill>
                <a:srgbClr val="CFD5DD"/>
              </a:solidFill>
              <a:effectLst>
                <a:outerShdw blurRad="50800" dist="38100" dir="2700000" algn="tl" rotWithShape="0">
                  <a:prstClr val="black">
                    <a:alpha val="40000"/>
                  </a:prstClr>
                </a:outerShdw>
              </a:effectLst>
            </p:spPr>
            <p:txBody>
              <a:bodyPr wrap="square" lIns="91440" tIns="91440" rIns="91440" bIns="91440" rtlCol="0" anchor="ctr" anchorCtr="0">
                <a:spAutoFit/>
              </a:bodyPr>
              <a:lstStyle/>
              <a:p>
                <a:pPr marL="233363" indent="-117475">
                  <a:spcAft>
                    <a:spcPts val="300"/>
                  </a:spcAft>
                  <a:buFont typeface="Arial" panose="020B0604020202020204" pitchFamily="34" charset="0"/>
                  <a:buChar char="•"/>
                </a:pPr>
                <a:r>
                  <a:rPr lang="en-US" sz="1600" b="1" dirty="0" smtClean="0"/>
                  <a:t>National threats and hazards</a:t>
                </a:r>
              </a:p>
              <a:p>
                <a:pPr marL="233363" indent="-117475">
                  <a:spcAft>
                    <a:spcPts val="300"/>
                  </a:spcAft>
                  <a:buFont typeface="Arial" panose="020B0604020202020204" pitchFamily="34" charset="0"/>
                  <a:buChar char="•"/>
                </a:pPr>
                <a:r>
                  <a:rPr lang="en-US" sz="1600" b="1" dirty="0" smtClean="0"/>
                  <a:t>Jurisdictional threats and hazards</a:t>
                </a:r>
              </a:p>
              <a:p>
                <a:pPr marL="233363" indent="-117475">
                  <a:spcAft>
                    <a:spcPts val="300"/>
                  </a:spcAft>
                  <a:buFont typeface="Arial" panose="020B0604020202020204" pitchFamily="34" charset="0"/>
                  <a:buChar char="•"/>
                </a:pPr>
                <a:r>
                  <a:rPr lang="en-US" sz="1600" b="1" dirty="0" smtClean="0"/>
                  <a:t>Hazard vulnerability analysis</a:t>
                </a:r>
                <a:endParaRPr lang="en-US" sz="1600" b="1" dirty="0"/>
              </a:p>
            </p:txBody>
          </p:sp>
        </p:grpSp>
        <p:grpSp>
          <p:nvGrpSpPr>
            <p:cNvPr id="7" name="Group 6"/>
            <p:cNvGrpSpPr/>
            <p:nvPr/>
          </p:nvGrpSpPr>
          <p:grpSpPr>
            <a:xfrm>
              <a:off x="304800" y="2212900"/>
              <a:ext cx="8382000" cy="1000275"/>
              <a:chOff x="304800" y="2212900"/>
              <a:chExt cx="8382000" cy="1000275"/>
            </a:xfrm>
          </p:grpSpPr>
          <p:sp>
            <p:nvSpPr>
              <p:cNvPr id="16" name="TextBox 15"/>
              <p:cNvSpPr txBox="1"/>
              <p:nvPr/>
            </p:nvSpPr>
            <p:spPr>
              <a:xfrm>
                <a:off x="304800" y="2282150"/>
                <a:ext cx="2743200" cy="861774"/>
              </a:xfrm>
              <a:prstGeom prst="rect">
                <a:avLst/>
              </a:prstGeom>
              <a:solidFill>
                <a:srgbClr val="0A5B5A"/>
              </a:solidFill>
              <a:ln>
                <a:solidFill>
                  <a:schemeClr val="bg1"/>
                </a:solidFill>
              </a:ln>
              <a:effectLst>
                <a:outerShdw blurRad="50800" dist="38100" dir="2700000" algn="tl" rotWithShape="0">
                  <a:prstClr val="black">
                    <a:alpha val="40000"/>
                  </a:prstClr>
                </a:outerShdw>
              </a:effectLst>
            </p:spPr>
            <p:txBody>
              <a:bodyPr wrap="square" lIns="182880" tIns="182880" rIns="182880" bIns="182880" rtlCol="0" anchor="ctr" anchorCtr="0">
                <a:spAutoFit/>
              </a:bodyPr>
              <a:lstStyle/>
              <a:p>
                <a:pPr algn="ctr"/>
                <a:r>
                  <a:rPr lang="en-US" sz="1600" b="1" dirty="0" smtClean="0">
                    <a:solidFill>
                      <a:schemeClr val="bg1"/>
                    </a:solidFill>
                  </a:rPr>
                  <a:t>Areas for Improvement/</a:t>
                </a:r>
              </a:p>
              <a:p>
                <a:pPr algn="ctr"/>
                <a:r>
                  <a:rPr lang="en-US" sz="1600" b="1" dirty="0" smtClean="0">
                    <a:solidFill>
                      <a:schemeClr val="bg1"/>
                    </a:solidFill>
                  </a:rPr>
                  <a:t>Capabilities</a:t>
                </a:r>
                <a:endParaRPr lang="en-US" sz="1600" b="1" dirty="0">
                  <a:solidFill>
                    <a:schemeClr val="bg1"/>
                  </a:solidFill>
                </a:endParaRPr>
              </a:p>
            </p:txBody>
          </p:sp>
          <p:sp>
            <p:nvSpPr>
              <p:cNvPr id="17" name="Trapezoid 16"/>
              <p:cNvSpPr/>
              <p:nvPr/>
            </p:nvSpPr>
            <p:spPr bwMode="auto">
              <a:xfrm rot="16200000">
                <a:off x="2735980" y="2522539"/>
                <a:ext cx="1000274" cy="380998"/>
              </a:xfrm>
              <a:prstGeom prst="trapezoid">
                <a:avLst>
                  <a:gd name="adj" fmla="val 18125"/>
                </a:avLst>
              </a:prstGeom>
              <a:solidFill>
                <a:srgbClr val="9CBFBD"/>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18" name="TextBox 17"/>
              <p:cNvSpPr txBox="1"/>
              <p:nvPr/>
            </p:nvSpPr>
            <p:spPr>
              <a:xfrm>
                <a:off x="3429000" y="2212900"/>
                <a:ext cx="5257800" cy="1000274"/>
              </a:xfrm>
              <a:prstGeom prst="rect">
                <a:avLst/>
              </a:prstGeom>
              <a:solidFill>
                <a:srgbClr val="C2D5D5"/>
              </a:solidFill>
              <a:effectLst>
                <a:outerShdw blurRad="50800" dist="38100" dir="2700000" algn="tl" rotWithShape="0">
                  <a:prstClr val="black">
                    <a:alpha val="40000"/>
                  </a:prstClr>
                </a:outerShdw>
              </a:effectLst>
            </p:spPr>
            <p:txBody>
              <a:bodyPr wrap="square" lIns="91440" tIns="91440" rIns="91440" bIns="91440" rtlCol="0" anchor="ctr" anchorCtr="0">
                <a:spAutoFit/>
              </a:bodyPr>
              <a:lstStyle/>
              <a:p>
                <a:pPr marL="233363" indent="-117475">
                  <a:spcAft>
                    <a:spcPts val="300"/>
                  </a:spcAft>
                  <a:buFont typeface="Arial" panose="020B0604020202020204" pitchFamily="34" charset="0"/>
                  <a:buChar char="•"/>
                </a:pPr>
                <a:r>
                  <a:rPr lang="en-US" sz="1600" b="1" dirty="0" smtClean="0"/>
                  <a:t>Real-world incident corrective actions</a:t>
                </a:r>
              </a:p>
              <a:p>
                <a:pPr marL="233363" indent="-117475">
                  <a:spcAft>
                    <a:spcPts val="300"/>
                  </a:spcAft>
                  <a:buFont typeface="Arial" panose="020B0604020202020204" pitchFamily="34" charset="0"/>
                  <a:buChar char="•"/>
                </a:pPr>
                <a:r>
                  <a:rPr lang="en-US" sz="1600" b="1" dirty="0" smtClean="0"/>
                  <a:t>Exercise corrective actions</a:t>
                </a:r>
              </a:p>
              <a:p>
                <a:pPr marL="233363" indent="-117475">
                  <a:spcAft>
                    <a:spcPts val="300"/>
                  </a:spcAft>
                  <a:buFont typeface="Arial" panose="020B0604020202020204" pitchFamily="34" charset="0"/>
                  <a:buChar char="•"/>
                </a:pPr>
                <a:r>
                  <a:rPr lang="en-US" sz="1600" b="1" dirty="0" smtClean="0"/>
                  <a:t>Identified and/or perceived areas for improvement</a:t>
                </a:r>
              </a:p>
            </p:txBody>
          </p:sp>
        </p:grpSp>
        <p:grpSp>
          <p:nvGrpSpPr>
            <p:cNvPr id="8" name="Group 7"/>
            <p:cNvGrpSpPr/>
            <p:nvPr/>
          </p:nvGrpSpPr>
          <p:grpSpPr>
            <a:xfrm>
              <a:off x="304800" y="3368675"/>
              <a:ext cx="8382000" cy="1000274"/>
              <a:chOff x="304800" y="3368675"/>
              <a:chExt cx="8382000" cy="1000274"/>
            </a:xfrm>
          </p:grpSpPr>
          <p:sp>
            <p:nvSpPr>
              <p:cNvPr id="13" name="TextBox 12"/>
              <p:cNvSpPr txBox="1"/>
              <p:nvPr/>
            </p:nvSpPr>
            <p:spPr>
              <a:xfrm>
                <a:off x="304800" y="3437925"/>
                <a:ext cx="2743200" cy="861774"/>
              </a:xfrm>
              <a:prstGeom prst="rect">
                <a:avLst/>
              </a:prstGeom>
              <a:solidFill>
                <a:srgbClr val="E7A50C"/>
              </a:solidFill>
              <a:ln>
                <a:solidFill>
                  <a:schemeClr val="bg1"/>
                </a:solidFill>
              </a:ln>
              <a:effectLst>
                <a:outerShdw blurRad="50800" dist="38100" dir="2700000" algn="tl" rotWithShape="0">
                  <a:prstClr val="black">
                    <a:alpha val="40000"/>
                  </a:prstClr>
                </a:outerShdw>
              </a:effectLst>
            </p:spPr>
            <p:txBody>
              <a:bodyPr wrap="square" lIns="182880" tIns="182880" rIns="182880" bIns="182880" rtlCol="0" anchor="ctr" anchorCtr="0">
                <a:spAutoFit/>
              </a:bodyPr>
              <a:lstStyle/>
              <a:p>
                <a:pPr algn="ctr"/>
                <a:r>
                  <a:rPr lang="en-US" sz="1600" b="1" dirty="0" smtClean="0">
                    <a:solidFill>
                      <a:schemeClr val="bg1"/>
                    </a:solidFill>
                  </a:rPr>
                  <a:t>External Sources Requirements</a:t>
                </a:r>
                <a:endParaRPr lang="en-US" sz="1600" b="1" dirty="0">
                  <a:solidFill>
                    <a:schemeClr val="bg1"/>
                  </a:solidFill>
                </a:endParaRPr>
              </a:p>
            </p:txBody>
          </p:sp>
          <p:sp>
            <p:nvSpPr>
              <p:cNvPr id="14" name="Trapezoid 13"/>
              <p:cNvSpPr/>
              <p:nvPr/>
            </p:nvSpPr>
            <p:spPr bwMode="auto">
              <a:xfrm rot="16200000">
                <a:off x="2738364" y="3678313"/>
                <a:ext cx="1000274" cy="380998"/>
              </a:xfrm>
              <a:prstGeom prst="trapezoid">
                <a:avLst>
                  <a:gd name="adj" fmla="val 18750"/>
                </a:avLst>
              </a:prstGeom>
              <a:solidFill>
                <a:srgbClr val="F6D9A1"/>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15" name="TextBox 14"/>
              <p:cNvSpPr txBox="1"/>
              <p:nvPr/>
            </p:nvSpPr>
            <p:spPr>
              <a:xfrm>
                <a:off x="3429000" y="3368675"/>
                <a:ext cx="5257800" cy="1000274"/>
              </a:xfrm>
              <a:prstGeom prst="rect">
                <a:avLst/>
              </a:prstGeom>
              <a:solidFill>
                <a:srgbClr val="F9E8C4"/>
              </a:solidFill>
              <a:effectLst>
                <a:outerShdw blurRad="50800" dist="38100" dir="2700000" algn="tl" rotWithShape="0">
                  <a:prstClr val="black">
                    <a:alpha val="40000"/>
                  </a:prstClr>
                </a:outerShdw>
              </a:effectLst>
            </p:spPr>
            <p:txBody>
              <a:bodyPr wrap="square" lIns="91440" tIns="91440" rIns="91440" bIns="91440" rtlCol="0" anchor="ctr" anchorCtr="0">
                <a:spAutoFit/>
              </a:bodyPr>
              <a:lstStyle/>
              <a:p>
                <a:pPr marL="233363" indent="-117475">
                  <a:spcAft>
                    <a:spcPts val="300"/>
                  </a:spcAft>
                  <a:buFont typeface="Arial" panose="020B0604020202020204" pitchFamily="34" charset="0"/>
                  <a:buChar char="•"/>
                </a:pPr>
                <a:r>
                  <a:rPr lang="en-US" sz="1600" b="1" dirty="0" smtClean="0"/>
                  <a:t>Industry reports</a:t>
                </a:r>
              </a:p>
              <a:p>
                <a:pPr marL="233363" indent="-117475">
                  <a:spcAft>
                    <a:spcPts val="300"/>
                  </a:spcAft>
                  <a:buFont typeface="Arial" panose="020B0604020202020204" pitchFamily="34" charset="0"/>
                  <a:buChar char="•"/>
                </a:pPr>
                <a:r>
                  <a:rPr lang="en-US" sz="1600" b="1" dirty="0" smtClean="0"/>
                  <a:t>State or national preparedness reports</a:t>
                </a:r>
              </a:p>
              <a:p>
                <a:pPr marL="233363" indent="-117475">
                  <a:spcAft>
                    <a:spcPts val="300"/>
                  </a:spcAft>
                  <a:buFont typeface="Arial" panose="020B0604020202020204" pitchFamily="34" charset="0"/>
                  <a:buChar char="•"/>
                </a:pPr>
                <a:r>
                  <a:rPr lang="en-US" sz="1600" b="1" dirty="0" smtClean="0"/>
                  <a:t>Homeland security strategies</a:t>
                </a:r>
              </a:p>
            </p:txBody>
          </p:sp>
        </p:grpSp>
        <p:grpSp>
          <p:nvGrpSpPr>
            <p:cNvPr id="9" name="Group 8"/>
            <p:cNvGrpSpPr/>
            <p:nvPr/>
          </p:nvGrpSpPr>
          <p:grpSpPr>
            <a:xfrm>
              <a:off x="304800" y="4524450"/>
              <a:ext cx="8382000" cy="1246496"/>
              <a:chOff x="304800" y="4524450"/>
              <a:chExt cx="8382000" cy="1246496"/>
            </a:xfrm>
          </p:grpSpPr>
          <p:sp>
            <p:nvSpPr>
              <p:cNvPr id="10" name="TextBox 9"/>
              <p:cNvSpPr txBox="1"/>
              <p:nvPr/>
            </p:nvSpPr>
            <p:spPr>
              <a:xfrm>
                <a:off x="304800" y="4716811"/>
                <a:ext cx="2743200" cy="861774"/>
              </a:xfrm>
              <a:prstGeom prst="rect">
                <a:avLst/>
              </a:prstGeom>
              <a:solidFill>
                <a:srgbClr val="AA0423"/>
              </a:solidFill>
              <a:ln>
                <a:solidFill>
                  <a:schemeClr val="bg1"/>
                </a:solidFill>
              </a:ln>
              <a:effectLst>
                <a:outerShdw blurRad="50800" dist="38100" dir="2700000" algn="tl" rotWithShape="0">
                  <a:prstClr val="black">
                    <a:alpha val="40000"/>
                  </a:prstClr>
                </a:outerShdw>
              </a:effectLst>
            </p:spPr>
            <p:txBody>
              <a:bodyPr wrap="square" lIns="182880" tIns="182880" rIns="182880" bIns="182880" rtlCol="0" anchor="ctr" anchorCtr="0">
                <a:spAutoFit/>
              </a:bodyPr>
              <a:lstStyle/>
              <a:p>
                <a:pPr algn="ctr"/>
                <a:r>
                  <a:rPr lang="en-US" sz="1600" b="1" dirty="0" smtClean="0">
                    <a:solidFill>
                      <a:schemeClr val="bg1"/>
                    </a:solidFill>
                  </a:rPr>
                  <a:t>Accreditation Standards/Regulations</a:t>
                </a:r>
                <a:endParaRPr lang="en-US" sz="1600" b="1" dirty="0">
                  <a:solidFill>
                    <a:schemeClr val="bg1"/>
                  </a:solidFill>
                </a:endParaRPr>
              </a:p>
            </p:txBody>
          </p:sp>
          <p:sp>
            <p:nvSpPr>
              <p:cNvPr id="11" name="Trapezoid 10"/>
              <p:cNvSpPr/>
              <p:nvPr/>
            </p:nvSpPr>
            <p:spPr bwMode="auto">
              <a:xfrm rot="16200000">
                <a:off x="2615253" y="4957199"/>
                <a:ext cx="1246495" cy="380998"/>
              </a:xfrm>
              <a:prstGeom prst="trapezoid">
                <a:avLst>
                  <a:gd name="adj" fmla="val 50000"/>
                </a:avLst>
              </a:prstGeom>
              <a:solidFill>
                <a:srgbClr val="DF99AA"/>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12" name="TextBox 11"/>
              <p:cNvSpPr txBox="1"/>
              <p:nvPr/>
            </p:nvSpPr>
            <p:spPr>
              <a:xfrm>
                <a:off x="3429000" y="4524451"/>
                <a:ext cx="5257800" cy="1246495"/>
              </a:xfrm>
              <a:prstGeom prst="rect">
                <a:avLst/>
              </a:prstGeom>
              <a:solidFill>
                <a:srgbClr val="E9C1C8"/>
              </a:solidFill>
              <a:effectLst>
                <a:outerShdw blurRad="50800" dist="38100" dir="2700000" algn="tl" rotWithShape="0">
                  <a:prstClr val="black">
                    <a:alpha val="40000"/>
                  </a:prstClr>
                </a:outerShdw>
              </a:effectLst>
            </p:spPr>
            <p:txBody>
              <a:bodyPr wrap="square" lIns="91440" tIns="91440" rIns="91440" bIns="91440" rtlCol="0" anchor="ctr" anchorCtr="0">
                <a:spAutoFit/>
              </a:bodyPr>
              <a:lstStyle/>
              <a:p>
                <a:pPr marL="233363" indent="-117475">
                  <a:spcAft>
                    <a:spcPts val="300"/>
                  </a:spcAft>
                  <a:buFont typeface="Arial" panose="020B0604020202020204" pitchFamily="34" charset="0"/>
                  <a:buChar char="•"/>
                </a:pPr>
                <a:r>
                  <a:rPr lang="en-US" sz="1600" b="1" dirty="0" smtClean="0"/>
                  <a:t>Accreditation standards and/or requirements</a:t>
                </a:r>
              </a:p>
              <a:p>
                <a:pPr marL="233363" indent="-117475">
                  <a:spcAft>
                    <a:spcPts val="300"/>
                  </a:spcAft>
                  <a:buFont typeface="Arial" panose="020B0604020202020204" pitchFamily="34" charset="0"/>
                  <a:buChar char="•"/>
                </a:pPr>
                <a:r>
                  <a:rPr lang="en-US" sz="1600" b="1" dirty="0" smtClean="0"/>
                  <a:t>Grants or funding-specific requirements</a:t>
                </a:r>
              </a:p>
              <a:p>
                <a:pPr marL="233363" indent="-117475">
                  <a:spcAft>
                    <a:spcPts val="300"/>
                  </a:spcAft>
                  <a:buFont typeface="Arial" panose="020B0604020202020204" pitchFamily="34" charset="0"/>
                  <a:buChar char="•"/>
                </a:pPr>
                <a:r>
                  <a:rPr lang="en-US" sz="1600" b="1" dirty="0" smtClean="0"/>
                  <a:t>Occupational Safety and Health Administration regulations</a:t>
                </a:r>
              </a:p>
            </p:txBody>
          </p:sp>
        </p:grpSp>
      </p:grpSp>
    </p:spTree>
    <p:extLst>
      <p:ext uri="{BB962C8B-B14F-4D97-AF65-F5344CB8AC3E}">
        <p14:creationId xmlns:p14="http://schemas.microsoft.com/office/powerpoint/2010/main" val="4245196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Training and Exercise Planning Workshop (TEPW)</a:t>
            </a:r>
            <a:endParaRPr lang="en-US" dirty="0"/>
          </a:p>
        </p:txBody>
      </p:sp>
      <p:sp>
        <p:nvSpPr>
          <p:cNvPr id="3" name="Content Placeholder 2"/>
          <p:cNvSpPr>
            <a:spLocks noGrp="1"/>
          </p:cNvSpPr>
          <p:nvPr>
            <p:ph idx="1"/>
          </p:nvPr>
        </p:nvSpPr>
        <p:spPr/>
        <p:txBody>
          <a:bodyPr>
            <a:normAutofit fontScale="92500" lnSpcReduction="10000"/>
          </a:bodyPr>
          <a:lstStyle/>
          <a:p>
            <a:r>
              <a:rPr lang="en-US" dirty="0"/>
              <a:t>Translate priorities into</a:t>
            </a:r>
            <a:br>
              <a:rPr lang="en-US" dirty="0"/>
            </a:br>
            <a:r>
              <a:rPr lang="en-US" dirty="0"/>
              <a:t>specific objectives and</a:t>
            </a:r>
            <a:br>
              <a:rPr lang="en-US" dirty="0"/>
            </a:br>
            <a:r>
              <a:rPr lang="en-US" dirty="0"/>
              <a:t>exercises</a:t>
            </a:r>
          </a:p>
          <a:p>
            <a:r>
              <a:rPr lang="en-US" dirty="0"/>
              <a:t>Track IP actions against </a:t>
            </a:r>
            <a:br>
              <a:rPr lang="en-US" dirty="0"/>
            </a:br>
            <a:r>
              <a:rPr lang="en-US" dirty="0"/>
              <a:t>current capabilities, training, </a:t>
            </a:r>
            <a:br>
              <a:rPr lang="en-US" dirty="0"/>
            </a:br>
            <a:r>
              <a:rPr lang="en-US" dirty="0"/>
              <a:t>and exercises</a:t>
            </a:r>
          </a:p>
          <a:p>
            <a:r>
              <a:rPr lang="en-US" dirty="0"/>
              <a:t>Coordinate exercise</a:t>
            </a:r>
            <a:br>
              <a:rPr lang="en-US" dirty="0"/>
            </a:br>
            <a:r>
              <a:rPr lang="en-US" dirty="0"/>
              <a:t>activities</a:t>
            </a:r>
          </a:p>
          <a:p>
            <a:r>
              <a:rPr lang="en-US" dirty="0"/>
              <a:t>Identify and coordinate </a:t>
            </a:r>
            <a:br>
              <a:rPr lang="en-US" dirty="0"/>
            </a:br>
            <a:r>
              <a:rPr lang="en-US" dirty="0"/>
              <a:t>possible funding </a:t>
            </a:r>
            <a:r>
              <a:rPr lang="en-US" dirty="0" smtClean="0"/>
              <a:t>sources</a:t>
            </a:r>
          </a:p>
          <a:p>
            <a:r>
              <a:rPr lang="en-US" dirty="0"/>
              <a:t>MCM ORR – Capability 3, Function 5 b &amp; c</a:t>
            </a:r>
          </a:p>
          <a:p>
            <a:endParaRPr lang="en-US" dirty="0"/>
          </a:p>
          <a:p>
            <a:endParaRPr lang="en-US" dirty="0"/>
          </a:p>
        </p:txBody>
      </p:sp>
      <p:sp>
        <p:nvSpPr>
          <p:cNvPr id="4" name="Slide Number Placeholder 3"/>
          <p:cNvSpPr>
            <a:spLocks noGrp="1"/>
          </p:cNvSpPr>
          <p:nvPr>
            <p:ph type="sldNum" sz="quarter" idx="12"/>
          </p:nvPr>
        </p:nvSpPr>
        <p:spPr/>
        <p:txBody>
          <a:bodyPr/>
          <a:lstStyle/>
          <a:p>
            <a:fld id="{2D573937-5A05-4E1D-8394-81D5E38E121A}" type="slidenum">
              <a:rPr lang="en-US" smtClean="0"/>
              <a:t>6</a:t>
            </a:fld>
            <a:endParaRPr lang="en-US" dirty="0"/>
          </a:p>
        </p:txBody>
      </p:sp>
      <p:pic>
        <p:nvPicPr>
          <p:cNvPr id="6" name="Picture 4" descr="Workshop participants working in groups around separate tables" title="Workshop participants working in groups around separate tables"/>
          <p:cNvPicPr>
            <a:picLocks noChangeAspect="1" noChangeArrowheads="1"/>
          </p:cNvPicPr>
          <p:nvPr/>
        </p:nvPicPr>
        <p:blipFill>
          <a:blip r:embed="rId3" cstate="email">
            <a:extLst>
              <a:ext uri="{28A0092B-C50C-407E-A947-70E740481C1C}">
                <a14:useLocalDpi xmlns:a14="http://schemas.microsoft.com/office/drawing/2010/main"/>
              </a:ext>
            </a:extLst>
          </a:blip>
          <a:srcRect t="26158" r="37573"/>
          <a:stretch>
            <a:fillRect/>
          </a:stretch>
        </p:blipFill>
        <p:spPr bwMode="auto">
          <a:xfrm>
            <a:off x="5491613" y="1447800"/>
            <a:ext cx="3441825" cy="3048000"/>
          </a:xfrm>
          <a:prstGeom prst="rect">
            <a:avLst/>
          </a:prstGeom>
          <a:ln>
            <a:noFill/>
          </a:ln>
          <a:effectLst/>
        </p:spPr>
      </p:pic>
    </p:spTree>
    <p:extLst>
      <p:ext uri="{BB962C8B-B14F-4D97-AF65-F5344CB8AC3E}">
        <p14:creationId xmlns:p14="http://schemas.microsoft.com/office/powerpoint/2010/main" val="1614613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Exercises</a:t>
            </a:r>
            <a:endParaRPr lang="en-US" dirty="0"/>
          </a:p>
        </p:txBody>
      </p:sp>
      <p:sp>
        <p:nvSpPr>
          <p:cNvPr id="4" name="Slide Number Placeholder 3"/>
          <p:cNvSpPr>
            <a:spLocks noGrp="1"/>
          </p:cNvSpPr>
          <p:nvPr>
            <p:ph type="sldNum" sz="quarter" idx="12"/>
          </p:nvPr>
        </p:nvSpPr>
        <p:spPr/>
        <p:txBody>
          <a:bodyPr/>
          <a:lstStyle/>
          <a:p>
            <a:fld id="{2D573937-5A05-4E1D-8394-81D5E38E121A}" type="slidenum">
              <a:rPr lang="en-US" smtClean="0"/>
              <a:t>7</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124" y="1969827"/>
            <a:ext cx="5338111" cy="3199331"/>
          </a:xfrm>
          <a:prstGeom prst="rect">
            <a:avLst/>
          </a:prstGeom>
        </p:spPr>
      </p:pic>
    </p:spTree>
    <p:extLst>
      <p:ext uri="{BB962C8B-B14F-4D97-AF65-F5344CB8AC3E}">
        <p14:creationId xmlns:p14="http://schemas.microsoft.com/office/powerpoint/2010/main" val="2928388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HSEEP is guidance, not law!</a:t>
            </a:r>
            <a:endParaRPr lang="en-US" dirty="0"/>
          </a:p>
        </p:txBody>
      </p:sp>
      <p:sp>
        <p:nvSpPr>
          <p:cNvPr id="3" name="Content Placeholder 2"/>
          <p:cNvSpPr>
            <a:spLocks noGrp="1"/>
          </p:cNvSpPr>
          <p:nvPr>
            <p:ph idx="1"/>
          </p:nvPr>
        </p:nvSpPr>
        <p:spPr/>
        <p:txBody>
          <a:bodyPr/>
          <a:lstStyle/>
          <a:p>
            <a:r>
              <a:rPr lang="en-US" dirty="0" smtClean="0"/>
              <a:t>Not all exercises require the same amount of work/planning.</a:t>
            </a:r>
          </a:p>
          <a:p>
            <a:pPr lvl="1"/>
            <a:r>
              <a:rPr lang="en-US" dirty="0" smtClean="0"/>
              <a:t>Planning meetings</a:t>
            </a:r>
          </a:p>
          <a:p>
            <a:pPr lvl="1"/>
            <a:r>
              <a:rPr lang="en-US" dirty="0" smtClean="0"/>
              <a:t>Documentation</a:t>
            </a:r>
          </a:p>
          <a:p>
            <a:r>
              <a:rPr lang="en-US" dirty="0" smtClean="0"/>
              <a:t>Capabilities differ across disciplines</a:t>
            </a:r>
          </a:p>
          <a:p>
            <a:r>
              <a:rPr lang="en-US" dirty="0" smtClean="0"/>
              <a:t>After Action Reports/Improvement Plans </a:t>
            </a:r>
          </a:p>
          <a:p>
            <a:r>
              <a:rPr lang="en-US" dirty="0"/>
              <a:t>Make it fit for you!</a:t>
            </a:r>
          </a:p>
          <a:p>
            <a:endParaRPr lang="en-US" dirty="0"/>
          </a:p>
        </p:txBody>
      </p:sp>
      <p:sp>
        <p:nvSpPr>
          <p:cNvPr id="4" name="Slide Number Placeholder 3"/>
          <p:cNvSpPr>
            <a:spLocks noGrp="1"/>
          </p:cNvSpPr>
          <p:nvPr>
            <p:ph type="sldNum" sz="quarter" idx="12"/>
          </p:nvPr>
        </p:nvSpPr>
        <p:spPr/>
        <p:txBody>
          <a:bodyPr/>
          <a:lstStyle/>
          <a:p>
            <a:fld id="{2D573937-5A05-4E1D-8394-81D5E38E121A}" type="slidenum">
              <a:rPr lang="en-US" smtClean="0"/>
              <a:t>8</a:t>
            </a:fld>
            <a:endParaRPr lang="en-US" dirty="0"/>
          </a:p>
        </p:txBody>
      </p:sp>
      <p:sp>
        <p:nvSpPr>
          <p:cNvPr id="6" name="TextBox 5"/>
          <p:cNvSpPr txBox="1"/>
          <p:nvPr/>
        </p:nvSpPr>
        <p:spPr>
          <a:xfrm>
            <a:off x="6389976" y="999887"/>
            <a:ext cx="2754024" cy="369332"/>
          </a:xfrm>
          <a:prstGeom prst="rect">
            <a:avLst/>
          </a:prstGeom>
          <a:noFill/>
        </p:spPr>
        <p:txBody>
          <a:bodyPr wrap="none" rtlCol="0">
            <a:spAutoFit/>
          </a:bodyPr>
          <a:lstStyle/>
          <a:p>
            <a:r>
              <a:rPr lang="en-US" dirty="0" smtClean="0"/>
              <a:t>At least according to FEMA</a:t>
            </a:r>
            <a:endParaRPr lang="en-US" dirty="0"/>
          </a:p>
        </p:txBody>
      </p:sp>
      <p:pic>
        <p:nvPicPr>
          <p:cNvPr id="7" name="Picture 6"/>
          <p:cNvPicPr>
            <a:picLocks noChangeAspect="1"/>
          </p:cNvPicPr>
          <p:nvPr/>
        </p:nvPicPr>
        <p:blipFill>
          <a:blip r:embed="rId2"/>
          <a:stretch>
            <a:fillRect/>
          </a:stretch>
        </p:blipFill>
        <p:spPr>
          <a:xfrm>
            <a:off x="4961226" y="4281488"/>
            <a:ext cx="2857500" cy="1895475"/>
          </a:xfrm>
          <a:prstGeom prst="rect">
            <a:avLst/>
          </a:prstGeom>
        </p:spPr>
      </p:pic>
    </p:spTree>
    <p:extLst>
      <p:ext uri="{BB962C8B-B14F-4D97-AF65-F5344CB8AC3E}">
        <p14:creationId xmlns:p14="http://schemas.microsoft.com/office/powerpoint/2010/main" val="4019384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Preparedness Toolkit</a:t>
            </a:r>
            <a:endParaRPr lang="en-US" dirty="0"/>
          </a:p>
        </p:txBody>
      </p:sp>
      <p:sp>
        <p:nvSpPr>
          <p:cNvPr id="4" name="Slide Number Placeholder 3"/>
          <p:cNvSpPr>
            <a:spLocks noGrp="1"/>
          </p:cNvSpPr>
          <p:nvPr>
            <p:ph type="sldNum" sz="quarter" idx="12"/>
          </p:nvPr>
        </p:nvSpPr>
        <p:spPr/>
        <p:txBody>
          <a:bodyPr/>
          <a:lstStyle/>
          <a:p>
            <a:fld id="{2D573937-5A05-4E1D-8394-81D5E38E121A}" type="slidenum">
              <a:rPr lang="en-US" smtClean="0"/>
              <a:t>9</a:t>
            </a:fld>
            <a:endParaRPr lang="en-US" dirty="0"/>
          </a:p>
        </p:txBody>
      </p:sp>
      <p:pic>
        <p:nvPicPr>
          <p:cNvPr id="5" name="Picture 4"/>
          <p:cNvPicPr>
            <a:picLocks noChangeAspect="1"/>
          </p:cNvPicPr>
          <p:nvPr/>
        </p:nvPicPr>
        <p:blipFill rotWithShape="1">
          <a:blip r:embed="rId2"/>
          <a:srcRect l="-1" t="5179" r="1382" b="19806"/>
          <a:stretch/>
        </p:blipFill>
        <p:spPr>
          <a:xfrm>
            <a:off x="861916" y="2037509"/>
            <a:ext cx="7097096" cy="4318842"/>
          </a:xfrm>
          <a:prstGeom prst="rect">
            <a:avLst/>
          </a:prstGeom>
        </p:spPr>
      </p:pic>
      <p:sp>
        <p:nvSpPr>
          <p:cNvPr id="6" name="Rectangle 5"/>
          <p:cNvSpPr/>
          <p:nvPr/>
        </p:nvSpPr>
        <p:spPr>
          <a:xfrm>
            <a:off x="628650" y="1473851"/>
            <a:ext cx="6126713" cy="369332"/>
          </a:xfrm>
          <a:prstGeom prst="rect">
            <a:avLst/>
          </a:prstGeom>
        </p:spPr>
        <p:txBody>
          <a:bodyPr wrap="square">
            <a:spAutoFit/>
          </a:bodyPr>
          <a:lstStyle/>
          <a:p>
            <a:r>
              <a:rPr lang="en-US" dirty="0"/>
              <a:t>https://preptoolkit.fema.gov/web/hseep-resources</a:t>
            </a:r>
          </a:p>
        </p:txBody>
      </p:sp>
    </p:spTree>
    <p:extLst>
      <p:ext uri="{BB962C8B-B14F-4D97-AF65-F5344CB8AC3E}">
        <p14:creationId xmlns:p14="http://schemas.microsoft.com/office/powerpoint/2010/main" val="2878887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NACCHO Simple Template">
  <a:themeElements>
    <a:clrScheme name="NACCHO">
      <a:dk1>
        <a:sysClr val="windowText" lastClr="000000"/>
      </a:dk1>
      <a:lt1>
        <a:sysClr val="window" lastClr="FFFFFF"/>
      </a:lt1>
      <a:dk2>
        <a:srgbClr val="002244"/>
      </a:dk2>
      <a:lt2>
        <a:srgbClr val="D06F1A"/>
      </a:lt2>
      <a:accent1>
        <a:srgbClr val="B3995D"/>
      </a:accent1>
      <a:accent2>
        <a:srgbClr val="008B99"/>
      </a:accent2>
      <a:accent3>
        <a:srgbClr val="00467F"/>
      </a:accent3>
      <a:accent4>
        <a:srgbClr val="3D4242"/>
      </a:accent4>
      <a:accent5>
        <a:srgbClr val="78A22F"/>
      </a:accent5>
      <a:accent6>
        <a:srgbClr val="6D276A"/>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CCHO Simple Template" id="{DC67A380-4EBB-457D-AE95-4A9144B9B6FD}" vid="{75260319-1C3B-4F3B-A26E-C5E97DBFB0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NACCHO Simple Template</Template>
  <TotalTime>13114</TotalTime>
  <Words>1120</Words>
  <Application>Microsoft Office PowerPoint</Application>
  <PresentationFormat>On-screen Show (4:3)</PresentationFormat>
  <Paragraphs>281</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Times New Roman</vt:lpstr>
      <vt:lpstr>Gill Sans MT</vt:lpstr>
      <vt:lpstr>Arial</vt:lpstr>
      <vt:lpstr>Cambria</vt:lpstr>
      <vt:lpstr>NACCHO Simple Template</vt:lpstr>
      <vt:lpstr>HSEEP</vt:lpstr>
      <vt:lpstr>What is HSEEP?</vt:lpstr>
      <vt:lpstr>HSEEP Guidance</vt:lpstr>
      <vt:lpstr>The Exercise Cycle</vt:lpstr>
      <vt:lpstr>Where priorities come from</vt:lpstr>
      <vt:lpstr>Training and Exercise Planning Workshop (TEPW)</vt:lpstr>
      <vt:lpstr>Types of Exercises</vt:lpstr>
      <vt:lpstr>HSEEP is guidance, not law!</vt:lpstr>
      <vt:lpstr>Preparedness Toolkit</vt:lpstr>
      <vt:lpstr>Courses that are available</vt:lpstr>
      <vt:lpstr>AAR</vt:lpstr>
      <vt:lpstr>After Action Report (AAR)</vt:lpstr>
      <vt:lpstr>Why AAR? A few reasons:</vt:lpstr>
      <vt:lpstr>Why AAR? A few more reasons: </vt:lpstr>
      <vt:lpstr>The HSEEP AAR Template</vt:lpstr>
      <vt:lpstr>Basic sections of the HSEEP AAR</vt:lpstr>
      <vt:lpstr>Cover Page</vt:lpstr>
      <vt:lpstr>Exercise Overview</vt:lpstr>
      <vt:lpstr>Analysis of Capabilities</vt:lpstr>
      <vt:lpstr>Analysis of Capabilities</vt:lpstr>
      <vt:lpstr>Custom AAR writing</vt:lpstr>
      <vt:lpstr>Improvement Plan</vt:lpstr>
      <vt:lpstr>Tips for AAR writing</vt:lpstr>
      <vt:lpstr>Why AAR?</vt:lpstr>
      <vt:lpstr>Open Discussion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Forces of Change</dc:title>
  <dc:creator>Sarah Newman</dc:creator>
  <cp:lastModifiedBy>Zimmerman, Larry (DCH)</cp:lastModifiedBy>
  <cp:revision>608</cp:revision>
  <cp:lastPrinted>2015-04-01T13:04:21Z</cp:lastPrinted>
  <dcterms:created xsi:type="dcterms:W3CDTF">2014-12-31T17:40:32Z</dcterms:created>
  <dcterms:modified xsi:type="dcterms:W3CDTF">2017-07-13T13:21:15Z</dcterms:modified>
</cp:coreProperties>
</file>