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1" r:id="rId2"/>
    <p:sldId id="269" r:id="rId3"/>
    <p:sldId id="296" r:id="rId4"/>
    <p:sldId id="297" r:id="rId5"/>
    <p:sldId id="298" r:id="rId6"/>
    <p:sldId id="300" r:id="rId7"/>
    <p:sldId id="301" r:id="rId8"/>
    <p:sldId id="299" r:id="rId9"/>
    <p:sldId id="302" r:id="rId10"/>
    <p:sldId id="304" r:id="rId11"/>
    <p:sldId id="305" r:id="rId12"/>
    <p:sldId id="306" r:id="rId13"/>
    <p:sldId id="307" r:id="rId14"/>
    <p:sldId id="309" r:id="rId15"/>
    <p:sldId id="308" r:id="rId16"/>
    <p:sldId id="310" r:id="rId17"/>
    <p:sldId id="311" r:id="rId18"/>
    <p:sldId id="312" r:id="rId19"/>
    <p:sldId id="295"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5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5308" autoAdjust="0"/>
  </p:normalViewPr>
  <p:slideViewPr>
    <p:cSldViewPr>
      <p:cViewPr varScale="1">
        <p:scale>
          <a:sx n="94" d="100"/>
          <a:sy n="94" d="100"/>
        </p:scale>
        <p:origin x="1488"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5B616DA0-A4CE-4ADA-BCBD-B5FE97D31299}" type="datetimeFigureOut">
              <a:rPr lang="en-US" smtClean="0"/>
              <a:t>1/9/2019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8E46D494-7B55-47BC-85D1-33F0868DB3E7}" type="slidenum">
              <a:rPr lang="en-US" smtClean="0"/>
              <a:t>‹#›</a:t>
            </a:fld>
            <a:endParaRPr lang="en-US"/>
          </a:p>
        </p:txBody>
      </p:sp>
    </p:spTree>
    <p:extLst>
      <p:ext uri="{BB962C8B-B14F-4D97-AF65-F5344CB8AC3E}">
        <p14:creationId xmlns:p14="http://schemas.microsoft.com/office/powerpoint/2010/main" val="3839985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46D494-7B55-47BC-85D1-33F0868DB3E7}" type="slidenum">
              <a:rPr lang="en-US" smtClean="0"/>
              <a:t>1</a:t>
            </a:fld>
            <a:endParaRPr lang="en-US"/>
          </a:p>
        </p:txBody>
      </p:sp>
    </p:spTree>
    <p:extLst>
      <p:ext uri="{BB962C8B-B14F-4D97-AF65-F5344CB8AC3E}">
        <p14:creationId xmlns:p14="http://schemas.microsoft.com/office/powerpoint/2010/main" val="3675626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10</a:t>
            </a:fld>
            <a:endParaRPr lang="en-US"/>
          </a:p>
        </p:txBody>
      </p:sp>
    </p:spTree>
    <p:extLst>
      <p:ext uri="{BB962C8B-B14F-4D97-AF65-F5344CB8AC3E}">
        <p14:creationId xmlns:p14="http://schemas.microsoft.com/office/powerpoint/2010/main" val="3787154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11</a:t>
            </a:fld>
            <a:endParaRPr lang="en-US"/>
          </a:p>
        </p:txBody>
      </p:sp>
    </p:spTree>
    <p:extLst>
      <p:ext uri="{BB962C8B-B14F-4D97-AF65-F5344CB8AC3E}">
        <p14:creationId xmlns:p14="http://schemas.microsoft.com/office/powerpoint/2010/main" val="2195538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12</a:t>
            </a:fld>
            <a:endParaRPr lang="en-US"/>
          </a:p>
        </p:txBody>
      </p:sp>
    </p:spTree>
    <p:extLst>
      <p:ext uri="{BB962C8B-B14F-4D97-AF65-F5344CB8AC3E}">
        <p14:creationId xmlns:p14="http://schemas.microsoft.com/office/powerpoint/2010/main" val="1133809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13</a:t>
            </a:fld>
            <a:endParaRPr lang="en-US"/>
          </a:p>
        </p:txBody>
      </p:sp>
    </p:spTree>
    <p:extLst>
      <p:ext uri="{BB962C8B-B14F-4D97-AF65-F5344CB8AC3E}">
        <p14:creationId xmlns:p14="http://schemas.microsoft.com/office/powerpoint/2010/main" val="3507587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14</a:t>
            </a:fld>
            <a:endParaRPr lang="en-US"/>
          </a:p>
        </p:txBody>
      </p:sp>
    </p:spTree>
    <p:extLst>
      <p:ext uri="{BB962C8B-B14F-4D97-AF65-F5344CB8AC3E}">
        <p14:creationId xmlns:p14="http://schemas.microsoft.com/office/powerpoint/2010/main" val="2647908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15</a:t>
            </a:fld>
            <a:endParaRPr lang="en-US"/>
          </a:p>
        </p:txBody>
      </p:sp>
    </p:spTree>
    <p:extLst>
      <p:ext uri="{BB962C8B-B14F-4D97-AF65-F5344CB8AC3E}">
        <p14:creationId xmlns:p14="http://schemas.microsoft.com/office/powerpoint/2010/main" val="638591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16</a:t>
            </a:fld>
            <a:endParaRPr lang="en-US"/>
          </a:p>
        </p:txBody>
      </p:sp>
    </p:spTree>
    <p:extLst>
      <p:ext uri="{BB962C8B-B14F-4D97-AF65-F5344CB8AC3E}">
        <p14:creationId xmlns:p14="http://schemas.microsoft.com/office/powerpoint/2010/main" val="1791398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17</a:t>
            </a:fld>
            <a:endParaRPr lang="en-US"/>
          </a:p>
        </p:txBody>
      </p:sp>
    </p:spTree>
    <p:extLst>
      <p:ext uri="{BB962C8B-B14F-4D97-AF65-F5344CB8AC3E}">
        <p14:creationId xmlns:p14="http://schemas.microsoft.com/office/powerpoint/2010/main" val="2156462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18</a:t>
            </a:fld>
            <a:endParaRPr lang="en-US"/>
          </a:p>
        </p:txBody>
      </p:sp>
    </p:spTree>
    <p:extLst>
      <p:ext uri="{BB962C8B-B14F-4D97-AF65-F5344CB8AC3E}">
        <p14:creationId xmlns:p14="http://schemas.microsoft.com/office/powerpoint/2010/main" val="4090569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46D494-7B55-47BC-85D1-33F0868DB3E7}" type="slidenum">
              <a:rPr lang="en-US" smtClean="0"/>
              <a:t>19</a:t>
            </a:fld>
            <a:endParaRPr lang="en-US"/>
          </a:p>
        </p:txBody>
      </p:sp>
    </p:spTree>
    <p:extLst>
      <p:ext uri="{BB962C8B-B14F-4D97-AF65-F5344CB8AC3E}">
        <p14:creationId xmlns:p14="http://schemas.microsoft.com/office/powerpoint/2010/main" val="67072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2</a:t>
            </a:fld>
            <a:endParaRPr lang="en-US"/>
          </a:p>
        </p:txBody>
      </p:sp>
    </p:spTree>
    <p:extLst>
      <p:ext uri="{BB962C8B-B14F-4D97-AF65-F5344CB8AC3E}">
        <p14:creationId xmlns:p14="http://schemas.microsoft.com/office/powerpoint/2010/main" val="3211526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3</a:t>
            </a:fld>
            <a:endParaRPr lang="en-US"/>
          </a:p>
        </p:txBody>
      </p:sp>
    </p:spTree>
    <p:extLst>
      <p:ext uri="{BB962C8B-B14F-4D97-AF65-F5344CB8AC3E}">
        <p14:creationId xmlns:p14="http://schemas.microsoft.com/office/powerpoint/2010/main" val="162661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4</a:t>
            </a:fld>
            <a:endParaRPr lang="en-US"/>
          </a:p>
        </p:txBody>
      </p:sp>
    </p:spTree>
    <p:extLst>
      <p:ext uri="{BB962C8B-B14F-4D97-AF65-F5344CB8AC3E}">
        <p14:creationId xmlns:p14="http://schemas.microsoft.com/office/powerpoint/2010/main" val="2355143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5</a:t>
            </a:fld>
            <a:endParaRPr lang="en-US"/>
          </a:p>
        </p:txBody>
      </p:sp>
    </p:spTree>
    <p:extLst>
      <p:ext uri="{BB962C8B-B14F-4D97-AF65-F5344CB8AC3E}">
        <p14:creationId xmlns:p14="http://schemas.microsoft.com/office/powerpoint/2010/main" val="3208435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6</a:t>
            </a:fld>
            <a:endParaRPr lang="en-US"/>
          </a:p>
        </p:txBody>
      </p:sp>
    </p:spTree>
    <p:extLst>
      <p:ext uri="{BB962C8B-B14F-4D97-AF65-F5344CB8AC3E}">
        <p14:creationId xmlns:p14="http://schemas.microsoft.com/office/powerpoint/2010/main" val="740732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7</a:t>
            </a:fld>
            <a:endParaRPr lang="en-US"/>
          </a:p>
        </p:txBody>
      </p:sp>
    </p:spTree>
    <p:extLst>
      <p:ext uri="{BB962C8B-B14F-4D97-AF65-F5344CB8AC3E}">
        <p14:creationId xmlns:p14="http://schemas.microsoft.com/office/powerpoint/2010/main" val="552057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8</a:t>
            </a:fld>
            <a:endParaRPr lang="en-US"/>
          </a:p>
        </p:txBody>
      </p:sp>
    </p:spTree>
    <p:extLst>
      <p:ext uri="{BB962C8B-B14F-4D97-AF65-F5344CB8AC3E}">
        <p14:creationId xmlns:p14="http://schemas.microsoft.com/office/powerpoint/2010/main" val="3491188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46D494-7B55-47BC-85D1-33F0868DB3E7}" type="slidenum">
              <a:rPr lang="en-US" smtClean="0"/>
              <a:t>9</a:t>
            </a:fld>
            <a:endParaRPr lang="en-US"/>
          </a:p>
        </p:txBody>
      </p:sp>
    </p:spTree>
    <p:extLst>
      <p:ext uri="{BB962C8B-B14F-4D97-AF65-F5344CB8AC3E}">
        <p14:creationId xmlns:p14="http://schemas.microsoft.com/office/powerpoint/2010/main" val="1470683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F06E38-740A-426D-AC67-1326D6A6F901}" type="datetimeFigureOut">
              <a:rPr lang="en-US" smtClean="0"/>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FAD24C-944A-45DC-9260-75954E059399}" type="slidenum">
              <a:rPr lang="en-US" smtClean="0"/>
              <a:t>‹#›</a:t>
            </a:fld>
            <a:endParaRPr lang="en-US" dirty="0"/>
          </a:p>
        </p:txBody>
      </p:sp>
    </p:spTree>
    <p:extLst>
      <p:ext uri="{BB962C8B-B14F-4D97-AF65-F5344CB8AC3E}">
        <p14:creationId xmlns:p14="http://schemas.microsoft.com/office/powerpoint/2010/main" val="1127844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F06E38-740A-426D-AC67-1326D6A6F901}" type="datetimeFigureOut">
              <a:rPr lang="en-US" smtClean="0"/>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FAD24C-944A-45DC-9260-75954E059399}" type="slidenum">
              <a:rPr lang="en-US" smtClean="0"/>
              <a:t>‹#›</a:t>
            </a:fld>
            <a:endParaRPr lang="en-US" dirty="0"/>
          </a:p>
        </p:txBody>
      </p:sp>
    </p:spTree>
    <p:extLst>
      <p:ext uri="{BB962C8B-B14F-4D97-AF65-F5344CB8AC3E}">
        <p14:creationId xmlns:p14="http://schemas.microsoft.com/office/powerpoint/2010/main" val="1345035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F06E38-740A-426D-AC67-1326D6A6F901}" type="datetimeFigureOut">
              <a:rPr lang="en-US" smtClean="0"/>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FAD24C-944A-45DC-9260-75954E059399}" type="slidenum">
              <a:rPr lang="en-US" smtClean="0"/>
              <a:t>‹#›</a:t>
            </a:fld>
            <a:endParaRPr lang="en-US" dirty="0"/>
          </a:p>
        </p:txBody>
      </p:sp>
    </p:spTree>
    <p:extLst>
      <p:ext uri="{BB962C8B-B14F-4D97-AF65-F5344CB8AC3E}">
        <p14:creationId xmlns:p14="http://schemas.microsoft.com/office/powerpoint/2010/main" val="97898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F06E38-740A-426D-AC67-1326D6A6F901}" type="datetimeFigureOut">
              <a:rPr lang="en-US" smtClean="0"/>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FAD24C-944A-45DC-9260-75954E059399}" type="slidenum">
              <a:rPr lang="en-US" smtClean="0"/>
              <a:t>‹#›</a:t>
            </a:fld>
            <a:endParaRPr lang="en-US" dirty="0"/>
          </a:p>
        </p:txBody>
      </p:sp>
    </p:spTree>
    <p:extLst>
      <p:ext uri="{BB962C8B-B14F-4D97-AF65-F5344CB8AC3E}">
        <p14:creationId xmlns:p14="http://schemas.microsoft.com/office/powerpoint/2010/main" val="223852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F06E38-740A-426D-AC67-1326D6A6F901}" type="datetimeFigureOut">
              <a:rPr lang="en-US" smtClean="0"/>
              <a:t>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FAD24C-944A-45DC-9260-75954E059399}" type="slidenum">
              <a:rPr lang="en-US" smtClean="0"/>
              <a:t>‹#›</a:t>
            </a:fld>
            <a:endParaRPr lang="en-US" dirty="0"/>
          </a:p>
        </p:txBody>
      </p:sp>
    </p:spTree>
    <p:extLst>
      <p:ext uri="{BB962C8B-B14F-4D97-AF65-F5344CB8AC3E}">
        <p14:creationId xmlns:p14="http://schemas.microsoft.com/office/powerpoint/2010/main" val="1740983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F06E38-740A-426D-AC67-1326D6A6F901}" type="datetimeFigureOut">
              <a:rPr lang="en-US" smtClean="0"/>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FAD24C-944A-45DC-9260-75954E059399}" type="slidenum">
              <a:rPr lang="en-US" smtClean="0"/>
              <a:t>‹#›</a:t>
            </a:fld>
            <a:endParaRPr lang="en-US" dirty="0"/>
          </a:p>
        </p:txBody>
      </p:sp>
    </p:spTree>
    <p:extLst>
      <p:ext uri="{BB962C8B-B14F-4D97-AF65-F5344CB8AC3E}">
        <p14:creationId xmlns:p14="http://schemas.microsoft.com/office/powerpoint/2010/main" val="122365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F06E38-740A-426D-AC67-1326D6A6F901}" type="datetimeFigureOut">
              <a:rPr lang="en-US" smtClean="0"/>
              <a:t>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FAD24C-944A-45DC-9260-75954E059399}" type="slidenum">
              <a:rPr lang="en-US" smtClean="0"/>
              <a:t>‹#›</a:t>
            </a:fld>
            <a:endParaRPr lang="en-US" dirty="0"/>
          </a:p>
        </p:txBody>
      </p:sp>
    </p:spTree>
    <p:extLst>
      <p:ext uri="{BB962C8B-B14F-4D97-AF65-F5344CB8AC3E}">
        <p14:creationId xmlns:p14="http://schemas.microsoft.com/office/powerpoint/2010/main" val="222194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F06E38-740A-426D-AC67-1326D6A6F901}" type="datetimeFigureOut">
              <a:rPr lang="en-US" smtClean="0"/>
              <a:t>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FAD24C-944A-45DC-9260-75954E059399}" type="slidenum">
              <a:rPr lang="en-US" smtClean="0"/>
              <a:t>‹#›</a:t>
            </a:fld>
            <a:endParaRPr lang="en-US" dirty="0"/>
          </a:p>
        </p:txBody>
      </p:sp>
    </p:spTree>
    <p:extLst>
      <p:ext uri="{BB962C8B-B14F-4D97-AF65-F5344CB8AC3E}">
        <p14:creationId xmlns:p14="http://schemas.microsoft.com/office/powerpoint/2010/main" val="274246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06E38-740A-426D-AC67-1326D6A6F901}" type="datetimeFigureOut">
              <a:rPr lang="en-US" smtClean="0"/>
              <a:t>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FAD24C-944A-45DC-9260-75954E059399}" type="slidenum">
              <a:rPr lang="en-US" smtClean="0"/>
              <a:t>‹#›</a:t>
            </a:fld>
            <a:endParaRPr lang="en-US" dirty="0"/>
          </a:p>
        </p:txBody>
      </p:sp>
    </p:spTree>
    <p:extLst>
      <p:ext uri="{BB962C8B-B14F-4D97-AF65-F5344CB8AC3E}">
        <p14:creationId xmlns:p14="http://schemas.microsoft.com/office/powerpoint/2010/main" val="151548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F06E38-740A-426D-AC67-1326D6A6F901}" type="datetimeFigureOut">
              <a:rPr lang="en-US" smtClean="0"/>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FAD24C-944A-45DC-9260-75954E059399}" type="slidenum">
              <a:rPr lang="en-US" smtClean="0"/>
              <a:t>‹#›</a:t>
            </a:fld>
            <a:endParaRPr lang="en-US" dirty="0"/>
          </a:p>
        </p:txBody>
      </p:sp>
    </p:spTree>
    <p:extLst>
      <p:ext uri="{BB962C8B-B14F-4D97-AF65-F5344CB8AC3E}">
        <p14:creationId xmlns:p14="http://schemas.microsoft.com/office/powerpoint/2010/main" val="128009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F06E38-740A-426D-AC67-1326D6A6F901}" type="datetimeFigureOut">
              <a:rPr lang="en-US" smtClean="0"/>
              <a:t>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FAD24C-944A-45DC-9260-75954E059399}" type="slidenum">
              <a:rPr lang="en-US" smtClean="0"/>
              <a:t>‹#›</a:t>
            </a:fld>
            <a:endParaRPr lang="en-US" dirty="0"/>
          </a:p>
        </p:txBody>
      </p:sp>
    </p:spTree>
    <p:extLst>
      <p:ext uri="{BB962C8B-B14F-4D97-AF65-F5344CB8AC3E}">
        <p14:creationId xmlns:p14="http://schemas.microsoft.com/office/powerpoint/2010/main" val="2067605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06E38-740A-426D-AC67-1326D6A6F901}" type="datetimeFigureOut">
              <a:rPr lang="en-US" smtClean="0"/>
              <a:t>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AD24C-944A-45DC-9260-75954E059399}" type="slidenum">
              <a:rPr lang="en-US" smtClean="0"/>
              <a:t>‹#›</a:t>
            </a:fld>
            <a:endParaRPr lang="en-US" dirty="0"/>
          </a:p>
        </p:txBody>
      </p:sp>
    </p:spTree>
    <p:extLst>
      <p:ext uri="{BB962C8B-B14F-4D97-AF65-F5344CB8AC3E}">
        <p14:creationId xmlns:p14="http://schemas.microsoft.com/office/powerpoint/2010/main" val="2858330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smithj20@michigan.gov" TargetMode="External"/><Relationship Id="rId5" Type="http://schemas.openxmlformats.org/officeDocument/2006/relationships/hyperlink" Target="mailto:mdhhs-betp-depr-phep@michigan.gov" TargetMode="Externa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mailto:smithj20@michigan.gov"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hyperlink" Target="https://www.phe.gov/Preparedness/planning/RISC/Documents/risc-tham-narrative.pdf" TargetMode="External"/><Relationship Id="rId3" Type="http://schemas.openxmlformats.org/officeDocument/2006/relationships/image" Target="../media/image1.png"/><Relationship Id="rId7" Type="http://schemas.openxmlformats.org/officeDocument/2006/relationships/hyperlink" Target="https://www.phe.gov/Preparedness/planning/RISC/Documents/risc-reference-guide.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phe.gov/Preparedness/planning/RISC/Documents/HPH-RISC-Toolkit-FAQ.pdf" TargetMode="External"/><Relationship Id="rId5" Type="http://schemas.openxmlformats.org/officeDocument/2006/relationships/hyperlink" Target="https://www.phe.gov/Preparedness/planning/RISC/Pages/default.aspx" TargetMode="External"/><Relationship Id="rId4" Type="http://schemas.microsoft.com/office/2007/relationships/hdphoto" Target="../media/hdphoto1.wdp"/><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562600"/>
            <a:ext cx="9144000" cy="1295400"/>
          </a:xfrm>
          <a:prstGeom prst="rect">
            <a:avLst/>
          </a:prstGeom>
          <a:solidFill>
            <a:schemeClr val="tx2">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8" name="Rectangle 7"/>
          <p:cNvSpPr/>
          <p:nvPr/>
        </p:nvSpPr>
        <p:spPr>
          <a:xfrm>
            <a:off x="1" y="0"/>
            <a:ext cx="91440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anose="02040502050405020303" pitchFamily="18" charset="0"/>
            </a:endParaRPr>
          </a:p>
        </p:txBody>
      </p:sp>
      <p:sp>
        <p:nvSpPr>
          <p:cNvPr id="9" name="Rectangle 8"/>
          <p:cNvSpPr/>
          <p:nvPr/>
        </p:nvSpPr>
        <p:spPr>
          <a:xfrm>
            <a:off x="0" y="4572000"/>
            <a:ext cx="9144001"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1" y="55626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4564811"/>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0" y="1752600"/>
            <a:ext cx="9144001"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solidFill>
                <a:schemeClr val="accent6">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0" y="4038600"/>
            <a:ext cx="9144001"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Georgia" panose="02040502050405020303" pitchFamily="18" charset="0"/>
            </a:endParaRPr>
          </a:p>
        </p:txBody>
      </p:sp>
      <p:sp>
        <p:nvSpPr>
          <p:cNvPr id="6" name="TextBox 5"/>
          <p:cNvSpPr txBox="1"/>
          <p:nvPr/>
        </p:nvSpPr>
        <p:spPr>
          <a:xfrm>
            <a:off x="0" y="4759523"/>
            <a:ext cx="9144000" cy="615553"/>
          </a:xfrm>
          <a:prstGeom prst="rect">
            <a:avLst/>
          </a:prstGeom>
          <a:noFill/>
        </p:spPr>
        <p:txBody>
          <a:bodyPr wrap="square" rtlCol="0">
            <a:spAutoFit/>
          </a:bodyPr>
          <a:lstStyle/>
          <a:p>
            <a:pPr algn="ctr"/>
            <a:r>
              <a:rPr lang="en-US" b="1" dirty="0">
                <a:solidFill>
                  <a:schemeClr val="tx2">
                    <a:lumMod val="50000"/>
                  </a:schemeClr>
                </a:solidFill>
                <a:latin typeface="Helvetica" panose="020B0604020202020204" pitchFamily="34" charset="0"/>
                <a:cs typeface="Helvetica" panose="020B0604020202020204" pitchFamily="34" charset="0"/>
              </a:rPr>
              <a:t>Project Technical Assistance</a:t>
            </a:r>
            <a:endParaRPr lang="en-US" b="1" i="1" dirty="0">
              <a:solidFill>
                <a:schemeClr val="tx2">
                  <a:lumMod val="50000"/>
                </a:schemeClr>
              </a:solidFill>
              <a:latin typeface="Helvetica" panose="020B0604020202020204" pitchFamily="34" charset="0"/>
              <a:cs typeface="Helvetica" panose="020B0604020202020204" pitchFamily="34" charset="0"/>
            </a:endParaRPr>
          </a:p>
          <a:p>
            <a:pPr algn="ctr"/>
            <a:r>
              <a:rPr lang="en-US" sz="1600" i="1" dirty="0">
                <a:solidFill>
                  <a:schemeClr val="tx2">
                    <a:lumMod val="50000"/>
                  </a:schemeClr>
                </a:solidFill>
                <a:latin typeface="Helvetica" panose="020B0604020202020204" pitchFamily="34" charset="0"/>
                <a:cs typeface="Helvetica" panose="020B0604020202020204" pitchFamily="34" charset="0"/>
              </a:rPr>
              <a:t>January 2019</a:t>
            </a:r>
          </a:p>
        </p:txBody>
      </p:sp>
      <p:sp>
        <p:nvSpPr>
          <p:cNvPr id="10" name="Rectangle 9"/>
          <p:cNvSpPr/>
          <p:nvPr/>
        </p:nvSpPr>
        <p:spPr>
          <a:xfrm>
            <a:off x="1991592" y="4597395"/>
            <a:ext cx="501880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990600"/>
            <a:ext cx="9144000" cy="342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latin typeface="Garamond" panose="02020404030301010803" pitchFamily="18" charset="0"/>
                <a:cs typeface="Helvetica" panose="020B0604020202020204" pitchFamily="34" charset="0"/>
              </a:rPr>
              <a:t>Healthcare Public Health (HPH) Sector Integrated Risk Assessment Toolkit </a:t>
            </a:r>
          </a:p>
          <a:p>
            <a:pPr algn="ctr"/>
            <a:r>
              <a:rPr lang="en-US" sz="2200" b="1" dirty="0">
                <a:solidFill>
                  <a:srgbClr val="FFC000"/>
                </a:solidFill>
                <a:latin typeface="Garamond" panose="02020404030301010803" pitchFamily="18" charset="0"/>
                <a:cs typeface="Helvetica" panose="020B0604020202020204" pitchFamily="34" charset="0"/>
              </a:rPr>
              <a:t>Local Public Health Implementation</a:t>
            </a:r>
          </a:p>
        </p:txBody>
      </p:sp>
    </p:spTree>
    <p:extLst>
      <p:ext uri="{BB962C8B-B14F-4D97-AF65-F5344CB8AC3E}">
        <p14:creationId xmlns:p14="http://schemas.microsoft.com/office/powerpoint/2010/main" val="3682128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508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Threat/Hazard Assessment Module</a:t>
            </a:r>
          </a:p>
        </p:txBody>
      </p:sp>
      <p:sp>
        <p:nvSpPr>
          <p:cNvPr id="13" name="TextBox 12">
            <a:extLst>
              <a:ext uri="{FF2B5EF4-FFF2-40B4-BE49-F238E27FC236}">
                <a16:creationId xmlns:a16="http://schemas.microsoft.com/office/drawing/2014/main" id="{3006D7A7-71E1-4611-956F-5D61577F9634}"/>
              </a:ext>
            </a:extLst>
          </p:cNvPr>
          <p:cNvSpPr txBox="1"/>
          <p:nvPr/>
        </p:nvSpPr>
        <p:spPr>
          <a:xfrm>
            <a:off x="457200" y="1149962"/>
            <a:ext cx="8229600" cy="4924425"/>
          </a:xfrm>
          <a:prstGeom prst="rect">
            <a:avLst/>
          </a:prstGeom>
          <a:noFill/>
        </p:spPr>
        <p:txBody>
          <a:bodyPr wrap="square" rtlCol="0">
            <a:spAutoFit/>
          </a:bodyPr>
          <a:lstStyle/>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Open </a:t>
            </a:r>
            <a:r>
              <a:rPr lang="en-US" b="1" dirty="0" err="1">
                <a:solidFill>
                  <a:srgbClr val="FF0000"/>
                </a:solidFill>
                <a:latin typeface="Helvetica" panose="020B0604020202020204" pitchFamily="34" charset="0"/>
                <a:cs typeface="Helvetica" panose="020B0604020202020204" pitchFamily="34" charset="0"/>
              </a:rPr>
              <a:t>HPH_RISC_Dashboard</a:t>
            </a:r>
            <a:endParaRPr lang="en-US" b="1" dirty="0">
              <a:solidFill>
                <a:srgbClr val="FF0000"/>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Select </a:t>
            </a:r>
            <a:r>
              <a:rPr lang="en-US" b="1" dirty="0">
                <a:solidFill>
                  <a:schemeClr val="tx2">
                    <a:lumMod val="50000"/>
                  </a:schemeClr>
                </a:solidFill>
                <a:latin typeface="Helvetica" panose="020B0604020202020204" pitchFamily="34" charset="0"/>
                <a:cs typeface="Helvetica" panose="020B0604020202020204" pitchFamily="34" charset="0"/>
              </a:rPr>
              <a:t>“START”</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Enter Facility Name</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Select </a:t>
            </a:r>
            <a:r>
              <a:rPr lang="en-US" b="1" dirty="0">
                <a:solidFill>
                  <a:schemeClr val="tx2">
                    <a:lumMod val="50000"/>
                  </a:schemeClr>
                </a:solidFill>
                <a:latin typeface="Helvetica" panose="020B0604020202020204" pitchFamily="34" charset="0"/>
                <a:cs typeface="Helvetica" panose="020B0604020202020204" pitchFamily="34" charset="0"/>
              </a:rPr>
              <a:t>“Start THAM”</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Follow instructions to answer Facility Characterization questions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Follow instructions to enter individual hazard data from internet-based data sources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Select the frequency of occurrence for internal facility-level hazards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Select </a:t>
            </a:r>
            <a:r>
              <a:rPr lang="en-US" b="1" dirty="0">
                <a:solidFill>
                  <a:schemeClr val="tx2">
                    <a:lumMod val="50000"/>
                  </a:schemeClr>
                </a:solidFill>
                <a:latin typeface="Helvetica" panose="020B0604020202020204" pitchFamily="34" charset="0"/>
                <a:cs typeface="Helvetica" panose="020B0604020202020204" pitchFamily="34" charset="0"/>
              </a:rPr>
              <a:t>“View Results”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Select </a:t>
            </a:r>
            <a:r>
              <a:rPr lang="en-US" b="1" dirty="0">
                <a:solidFill>
                  <a:schemeClr val="tx2">
                    <a:lumMod val="50000"/>
                  </a:schemeClr>
                </a:solidFill>
                <a:latin typeface="Helvetica" panose="020B0604020202020204" pitchFamily="34" charset="0"/>
                <a:cs typeface="Helvetica" panose="020B0604020202020204" pitchFamily="34" charset="0"/>
              </a:rPr>
              <a:t>“Finish THAM” </a:t>
            </a:r>
            <a:r>
              <a:rPr lang="en-US" dirty="0">
                <a:solidFill>
                  <a:schemeClr val="tx2">
                    <a:lumMod val="50000"/>
                  </a:schemeClr>
                </a:solidFill>
                <a:latin typeface="Helvetica" panose="020B0604020202020204" pitchFamily="34" charset="0"/>
                <a:cs typeface="Helvetica" panose="020B0604020202020204" pitchFamily="34" charset="0"/>
              </a:rPr>
              <a:t>to import scores into dashboard and close the THAM worksheet</a:t>
            </a:r>
          </a:p>
          <a:p>
            <a:pPr marL="285750" indent="-285750">
              <a:buClr>
                <a:schemeClr val="tx2">
                  <a:lumMod val="50000"/>
                </a:schemeClr>
              </a:buClr>
              <a:buSzPct val="100000"/>
              <a:buFont typeface="Wingdings" panose="05000000000000000000" pitchFamily="2" charset="2"/>
              <a:buChar char="Ø"/>
            </a:pPr>
            <a:endParaRPr lang="en-US"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694725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508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RIST - Vulnerability Module</a:t>
            </a:r>
          </a:p>
        </p:txBody>
      </p:sp>
      <p:sp>
        <p:nvSpPr>
          <p:cNvPr id="13" name="TextBox 12">
            <a:extLst>
              <a:ext uri="{FF2B5EF4-FFF2-40B4-BE49-F238E27FC236}">
                <a16:creationId xmlns:a16="http://schemas.microsoft.com/office/drawing/2014/main" id="{3006D7A7-71E1-4611-956F-5D61577F9634}"/>
              </a:ext>
            </a:extLst>
          </p:cNvPr>
          <p:cNvSpPr txBox="1"/>
          <p:nvPr/>
        </p:nvSpPr>
        <p:spPr>
          <a:xfrm>
            <a:off x="457200" y="1149962"/>
            <a:ext cx="8229600" cy="4462760"/>
          </a:xfrm>
          <a:prstGeom prst="rect">
            <a:avLst/>
          </a:prstGeom>
          <a:noFill/>
        </p:spPr>
        <p:txBody>
          <a:bodyPr wrap="square" rtlCol="0">
            <a:spAutoFit/>
          </a:bodyPr>
          <a:lstStyle/>
          <a:p>
            <a:pPr>
              <a:buClr>
                <a:schemeClr val="tx2">
                  <a:lumMod val="50000"/>
                </a:schemeClr>
              </a:buClr>
              <a:buSzPct val="100000"/>
            </a:pPr>
            <a:r>
              <a:rPr lang="en-US" dirty="0">
                <a:solidFill>
                  <a:schemeClr val="tx2">
                    <a:lumMod val="50000"/>
                  </a:schemeClr>
                </a:solidFill>
                <a:latin typeface="Helvetica" panose="020B0604020202020204" pitchFamily="34" charset="0"/>
                <a:cs typeface="Helvetica" panose="020B0604020202020204" pitchFamily="34" charset="0"/>
              </a:rPr>
              <a:t>Survey-style questionnaire used to measure facility vulnerability to disruption from threats/hazards. Vulnerability scores are calculated illustrate the number of protective measures and procedures in place as determined by responses</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Resilience Management</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Business Continuity; Emergency Preparedness; Information Sharing; Climate Change</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Physical Security</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Physical Security Organization, Policies, Plans; Personnel Surety; Security Force; Physical Access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Critical Dependencies</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Information Technology; Electricity; Water; Transportation; Communications; Communications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Cybersecurity</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Identification; Protection</a:t>
            </a:r>
          </a:p>
        </p:txBody>
      </p:sp>
    </p:spTree>
    <p:extLst>
      <p:ext uri="{BB962C8B-B14F-4D97-AF65-F5344CB8AC3E}">
        <p14:creationId xmlns:p14="http://schemas.microsoft.com/office/powerpoint/2010/main" val="2798424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508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RIST - Vulnerability Module</a:t>
            </a:r>
          </a:p>
        </p:txBody>
      </p:sp>
      <p:sp>
        <p:nvSpPr>
          <p:cNvPr id="13" name="TextBox 12">
            <a:extLst>
              <a:ext uri="{FF2B5EF4-FFF2-40B4-BE49-F238E27FC236}">
                <a16:creationId xmlns:a16="http://schemas.microsoft.com/office/drawing/2014/main" id="{3006D7A7-71E1-4611-956F-5D61577F9634}"/>
              </a:ext>
            </a:extLst>
          </p:cNvPr>
          <p:cNvSpPr txBox="1"/>
          <p:nvPr/>
        </p:nvSpPr>
        <p:spPr>
          <a:xfrm>
            <a:off x="457200" y="1149962"/>
            <a:ext cx="8229600" cy="4462760"/>
          </a:xfrm>
          <a:prstGeom prst="rect">
            <a:avLst/>
          </a:prstGeom>
          <a:noFill/>
        </p:spPr>
        <p:txBody>
          <a:bodyPr wrap="square" rtlCol="0">
            <a:spAutoFit/>
          </a:bodyPr>
          <a:lstStyle/>
          <a:p>
            <a:pPr>
              <a:buClr>
                <a:schemeClr val="tx2">
                  <a:lumMod val="50000"/>
                </a:schemeClr>
              </a:buClr>
              <a:buSzPct val="100000"/>
            </a:pPr>
            <a:r>
              <a:rPr lang="en-US" dirty="0">
                <a:solidFill>
                  <a:schemeClr val="tx2">
                    <a:lumMod val="50000"/>
                  </a:schemeClr>
                </a:solidFill>
                <a:latin typeface="Helvetica" panose="020B0604020202020204" pitchFamily="34" charset="0"/>
                <a:cs typeface="Helvetica" panose="020B0604020202020204" pitchFamily="34" charset="0"/>
              </a:rPr>
              <a:t>Survey-style questionnaire used to measure facility vulnerability to disruption from threats/hazards. Vulnerability scores are calculated illustrate the number of protective measures and procedures in place as determined by responses</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Resilience Management</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Business Continuity; Emergency Preparedness; Information Sharing; Climate Change</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Physical Security</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Physical Security Organization, Policies, Plans; Personnel Surety; Security Force; Physical Access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Critical Dependencies</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Information Technology; Electricity; Water; Transportation; Communications; Communications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Cybersecurity</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Identification; Protection</a:t>
            </a:r>
          </a:p>
        </p:txBody>
      </p:sp>
    </p:spTree>
    <p:extLst>
      <p:ext uri="{BB962C8B-B14F-4D97-AF65-F5344CB8AC3E}">
        <p14:creationId xmlns:p14="http://schemas.microsoft.com/office/powerpoint/2010/main" val="1902459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RIST - Vulnerability Module</a:t>
            </a:r>
          </a:p>
        </p:txBody>
      </p:sp>
      <p:sp>
        <p:nvSpPr>
          <p:cNvPr id="4" name="Rectangle 3">
            <a:extLst>
              <a:ext uri="{FF2B5EF4-FFF2-40B4-BE49-F238E27FC236}">
                <a16:creationId xmlns:a16="http://schemas.microsoft.com/office/drawing/2014/main" id="{C7BE57C2-866C-410B-BA15-43655118C28C}"/>
              </a:ext>
            </a:extLst>
          </p:cNvPr>
          <p:cNvSpPr/>
          <p:nvPr/>
        </p:nvSpPr>
        <p:spPr>
          <a:xfrm>
            <a:off x="381000" y="1162883"/>
            <a:ext cx="8305800" cy="3416320"/>
          </a:xfrm>
          <a:prstGeom prst="rect">
            <a:avLst/>
          </a:prstGeom>
        </p:spPr>
        <p:txBody>
          <a:bodyPr wrap="square">
            <a:spAutoFit/>
          </a:bodyPr>
          <a:lstStyle/>
          <a:p>
            <a:pPr>
              <a:buClr>
                <a:schemeClr val="tx2">
                  <a:lumMod val="50000"/>
                </a:schemeClr>
              </a:buClr>
              <a:buSzPct val="100000"/>
            </a:pPr>
            <a:endParaRPr lang="en-US" sz="800" b="1" dirty="0">
              <a:solidFill>
                <a:srgbClr val="FF0000"/>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b="1" dirty="0">
                <a:solidFill>
                  <a:srgbClr val="FF0000"/>
                </a:solidFill>
                <a:latin typeface="Helvetica" panose="020B0604020202020204" pitchFamily="34" charset="0"/>
                <a:cs typeface="Helvetica" panose="020B0604020202020204" pitchFamily="34" charset="0"/>
              </a:rPr>
              <a:t>Return to Dashboard </a:t>
            </a:r>
            <a:r>
              <a:rPr lang="en-US" dirty="0">
                <a:solidFill>
                  <a:schemeClr val="tx2">
                    <a:lumMod val="50000"/>
                  </a:schemeClr>
                </a:solidFill>
                <a:latin typeface="Helvetica" panose="020B0604020202020204" pitchFamily="34" charset="0"/>
                <a:cs typeface="Helvetica" panose="020B0604020202020204" pitchFamily="34" charset="0"/>
              </a:rPr>
              <a:t>and select </a:t>
            </a:r>
            <a:r>
              <a:rPr lang="en-US" b="1" dirty="0">
                <a:solidFill>
                  <a:schemeClr val="tx2">
                    <a:lumMod val="50000"/>
                  </a:schemeClr>
                </a:solidFill>
                <a:latin typeface="Helvetica" panose="020B0604020202020204" pitchFamily="34" charset="0"/>
                <a:cs typeface="Helvetica" panose="020B0604020202020204" pitchFamily="34" charset="0"/>
              </a:rPr>
              <a:t>“Start RIST-V”</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In RIST-V, select </a:t>
            </a:r>
            <a:r>
              <a:rPr lang="en-US" b="1" dirty="0">
                <a:solidFill>
                  <a:schemeClr val="tx2">
                    <a:lumMod val="50000"/>
                  </a:schemeClr>
                </a:solidFill>
                <a:latin typeface="Helvetica" panose="020B0604020202020204" pitchFamily="34" charset="0"/>
                <a:cs typeface="Helvetica" panose="020B0604020202020204" pitchFamily="34" charset="0"/>
              </a:rPr>
              <a:t>“Start RIST-V” </a:t>
            </a:r>
            <a:r>
              <a:rPr lang="en-US" dirty="0">
                <a:solidFill>
                  <a:schemeClr val="tx2">
                    <a:lumMod val="50000"/>
                  </a:schemeClr>
                </a:solidFill>
                <a:latin typeface="Helvetica" panose="020B0604020202020204" pitchFamily="34" charset="0"/>
                <a:cs typeface="Helvetica" panose="020B0604020202020204" pitchFamily="34" charset="0"/>
              </a:rPr>
              <a:t>to begin</a:t>
            </a:r>
            <a:endParaRPr lang="en-US" b="1"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Answer </a:t>
            </a:r>
            <a:r>
              <a:rPr lang="en-US" b="1" dirty="0">
                <a:solidFill>
                  <a:srgbClr val="FF0000"/>
                </a:solidFill>
                <a:latin typeface="Helvetica" panose="020B0604020202020204" pitchFamily="34" charset="0"/>
                <a:cs typeface="Helvetica" panose="020B0604020202020204" pitchFamily="34" charset="0"/>
              </a:rPr>
              <a:t>Facility/Asset </a:t>
            </a:r>
            <a:r>
              <a:rPr lang="en-US" dirty="0">
                <a:solidFill>
                  <a:schemeClr val="tx2">
                    <a:lumMod val="50000"/>
                  </a:schemeClr>
                </a:solidFill>
                <a:latin typeface="Helvetica" panose="020B0604020202020204" pitchFamily="34" charset="0"/>
                <a:cs typeface="Helvetica" panose="020B0604020202020204" pitchFamily="34" charset="0"/>
              </a:rPr>
              <a:t>survey questions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Answer </a:t>
            </a:r>
            <a:r>
              <a:rPr lang="en-US" b="1" dirty="0">
                <a:solidFill>
                  <a:srgbClr val="FF0000"/>
                </a:solidFill>
                <a:latin typeface="Helvetica" panose="020B0604020202020204" pitchFamily="34" charset="0"/>
                <a:cs typeface="Helvetica" panose="020B0604020202020204" pitchFamily="34" charset="0"/>
              </a:rPr>
              <a:t>Resilience </a:t>
            </a:r>
            <a:r>
              <a:rPr lang="en-US" dirty="0">
                <a:solidFill>
                  <a:schemeClr val="tx2">
                    <a:lumMod val="50000"/>
                  </a:schemeClr>
                </a:solidFill>
                <a:latin typeface="Helvetica" panose="020B0604020202020204" pitchFamily="34" charset="0"/>
                <a:cs typeface="Helvetica" panose="020B0604020202020204" pitchFamily="34" charset="0"/>
              </a:rPr>
              <a:t>questions</a:t>
            </a:r>
            <a:endParaRPr lang="en-US" b="1"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Answer</a:t>
            </a:r>
            <a:r>
              <a:rPr lang="en-US" b="1" dirty="0">
                <a:solidFill>
                  <a:srgbClr val="FF0000"/>
                </a:solidFill>
                <a:latin typeface="Helvetica" panose="020B0604020202020204" pitchFamily="34" charset="0"/>
                <a:cs typeface="Helvetica" panose="020B0604020202020204" pitchFamily="34" charset="0"/>
              </a:rPr>
              <a:t> Physical Security </a:t>
            </a:r>
            <a:r>
              <a:rPr lang="en-US" dirty="0">
                <a:solidFill>
                  <a:schemeClr val="tx2">
                    <a:lumMod val="50000"/>
                  </a:schemeClr>
                </a:solidFill>
                <a:latin typeface="Helvetica" panose="020B0604020202020204" pitchFamily="34" charset="0"/>
                <a:cs typeface="Helvetica" panose="020B0604020202020204" pitchFamily="34" charset="0"/>
              </a:rPr>
              <a:t>questions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Answer </a:t>
            </a:r>
            <a:r>
              <a:rPr lang="en-US" b="1" dirty="0">
                <a:solidFill>
                  <a:srgbClr val="FF0000"/>
                </a:solidFill>
                <a:latin typeface="Helvetica" panose="020B0604020202020204" pitchFamily="34" charset="0"/>
                <a:cs typeface="Helvetica" panose="020B0604020202020204" pitchFamily="34" charset="0"/>
              </a:rPr>
              <a:t>Critical Dependencies </a:t>
            </a:r>
            <a:r>
              <a:rPr lang="en-US" dirty="0">
                <a:solidFill>
                  <a:schemeClr val="tx2">
                    <a:lumMod val="50000"/>
                  </a:schemeClr>
                </a:solidFill>
                <a:latin typeface="Helvetica" panose="020B0604020202020204" pitchFamily="34" charset="0"/>
                <a:cs typeface="Helvetica" panose="020B0604020202020204" pitchFamily="34" charset="0"/>
              </a:rPr>
              <a:t>questions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Answer </a:t>
            </a:r>
            <a:r>
              <a:rPr lang="en-US" b="1" dirty="0">
                <a:solidFill>
                  <a:srgbClr val="FF0000"/>
                </a:solidFill>
                <a:latin typeface="Helvetica" panose="020B0604020202020204" pitchFamily="34" charset="0"/>
                <a:cs typeface="Helvetica" panose="020B0604020202020204" pitchFamily="34" charset="0"/>
              </a:rPr>
              <a:t>Cybersecurity </a:t>
            </a:r>
            <a:r>
              <a:rPr lang="en-US" dirty="0">
                <a:solidFill>
                  <a:schemeClr val="tx2">
                    <a:lumMod val="50000"/>
                  </a:schemeClr>
                </a:solidFill>
                <a:latin typeface="Helvetica" panose="020B0604020202020204" pitchFamily="34" charset="0"/>
                <a:cs typeface="Helvetica" panose="020B0604020202020204" pitchFamily="34" charset="0"/>
              </a:rPr>
              <a:t>questions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On results page, click </a:t>
            </a:r>
            <a:r>
              <a:rPr lang="en-US" b="1" dirty="0">
                <a:solidFill>
                  <a:schemeClr val="tx2">
                    <a:lumMod val="50000"/>
                  </a:schemeClr>
                </a:solidFill>
                <a:latin typeface="Helvetica" panose="020B0604020202020204" pitchFamily="34" charset="0"/>
                <a:cs typeface="Helvetica" panose="020B0604020202020204" pitchFamily="34" charset="0"/>
              </a:rPr>
              <a:t>“Finish RIST-V” </a:t>
            </a:r>
            <a:r>
              <a:rPr lang="en-US" dirty="0">
                <a:solidFill>
                  <a:schemeClr val="tx2">
                    <a:lumMod val="50000"/>
                  </a:schemeClr>
                </a:solidFill>
                <a:latin typeface="Helvetica" panose="020B0604020202020204" pitchFamily="34" charset="0"/>
                <a:cs typeface="Helvetica" panose="020B0604020202020204" pitchFamily="34" charset="0"/>
              </a:rPr>
              <a:t>button</a:t>
            </a:r>
            <a:endParaRPr lang="en-US" b="1"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30268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508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RIST – Criticality Module</a:t>
            </a:r>
          </a:p>
        </p:txBody>
      </p:sp>
      <p:sp>
        <p:nvSpPr>
          <p:cNvPr id="13" name="TextBox 12">
            <a:extLst>
              <a:ext uri="{FF2B5EF4-FFF2-40B4-BE49-F238E27FC236}">
                <a16:creationId xmlns:a16="http://schemas.microsoft.com/office/drawing/2014/main" id="{3006D7A7-71E1-4611-956F-5D61577F9634}"/>
              </a:ext>
            </a:extLst>
          </p:cNvPr>
          <p:cNvSpPr txBox="1"/>
          <p:nvPr/>
        </p:nvSpPr>
        <p:spPr>
          <a:xfrm>
            <a:off x="457200" y="1149962"/>
            <a:ext cx="8229600" cy="5016758"/>
          </a:xfrm>
          <a:prstGeom prst="rect">
            <a:avLst/>
          </a:prstGeom>
          <a:noFill/>
        </p:spPr>
        <p:txBody>
          <a:bodyPr wrap="square" rtlCol="0">
            <a:spAutoFit/>
          </a:bodyPr>
          <a:lstStyle/>
          <a:p>
            <a:pPr>
              <a:buClr>
                <a:schemeClr val="tx2">
                  <a:lumMod val="50000"/>
                </a:schemeClr>
              </a:buClr>
              <a:buSzPct val="100000"/>
            </a:pPr>
            <a:r>
              <a:rPr lang="en-US" dirty="0">
                <a:solidFill>
                  <a:schemeClr val="tx2">
                    <a:lumMod val="50000"/>
                  </a:schemeClr>
                </a:solidFill>
                <a:latin typeface="Helvetica" panose="020B0604020202020204" pitchFamily="34" charset="0"/>
                <a:cs typeface="Helvetica" panose="020B0604020202020204" pitchFamily="34" charset="0"/>
              </a:rPr>
              <a:t>Contains questions to derive measurement of criticality through generation of a Criticality Rating that can be used as a measure of the extent of impact to sector/region/jurisdiction with loss of facility services</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Low</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Loss of function at facility would have minimal impact on sector; services could be readily and quickly replaced</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Moderate</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Loss of function at facility would have a small impact on sector; services may be delayed or patients may need to travel farther than usual</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High</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Loss of function at the facility would have a substantial impact on sector; critical or specialty functions may be unavailable or delayed for multiple dates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Very High</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Critical impact on sector; capacity may be significantly reduced and services may be delayed for several days; ability to recover may be compromised</a:t>
            </a:r>
          </a:p>
        </p:txBody>
      </p:sp>
    </p:spTree>
    <p:extLst>
      <p:ext uri="{BB962C8B-B14F-4D97-AF65-F5344CB8AC3E}">
        <p14:creationId xmlns:p14="http://schemas.microsoft.com/office/powerpoint/2010/main" val="657138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RIST – Criticality Module</a:t>
            </a:r>
          </a:p>
        </p:txBody>
      </p:sp>
      <p:sp>
        <p:nvSpPr>
          <p:cNvPr id="4" name="Rectangle 3">
            <a:extLst>
              <a:ext uri="{FF2B5EF4-FFF2-40B4-BE49-F238E27FC236}">
                <a16:creationId xmlns:a16="http://schemas.microsoft.com/office/drawing/2014/main" id="{C7BE57C2-866C-410B-BA15-43655118C28C}"/>
              </a:ext>
            </a:extLst>
          </p:cNvPr>
          <p:cNvSpPr/>
          <p:nvPr/>
        </p:nvSpPr>
        <p:spPr>
          <a:xfrm>
            <a:off x="381000" y="1162883"/>
            <a:ext cx="8305800" cy="2492990"/>
          </a:xfrm>
          <a:prstGeom prst="rect">
            <a:avLst/>
          </a:prstGeom>
        </p:spPr>
        <p:txBody>
          <a:bodyPr wrap="square">
            <a:spAutoFit/>
          </a:bodyPr>
          <a:lstStyle/>
          <a:p>
            <a:pPr>
              <a:buClr>
                <a:schemeClr val="tx2">
                  <a:lumMod val="50000"/>
                </a:schemeClr>
              </a:buClr>
              <a:buSzPct val="100000"/>
            </a:pPr>
            <a:endParaRPr lang="en-US" sz="800" b="1" dirty="0">
              <a:solidFill>
                <a:srgbClr val="FF0000"/>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From dashboard, select </a:t>
            </a:r>
            <a:r>
              <a:rPr lang="en-US" b="1" dirty="0">
                <a:solidFill>
                  <a:schemeClr val="tx2">
                    <a:lumMod val="50000"/>
                  </a:schemeClr>
                </a:solidFill>
                <a:latin typeface="Helvetica" panose="020B0604020202020204" pitchFamily="34" charset="0"/>
                <a:cs typeface="Helvetica" panose="020B0604020202020204" pitchFamily="34" charset="0"/>
              </a:rPr>
              <a:t>“Start RIST-C”</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Answer </a:t>
            </a:r>
            <a:r>
              <a:rPr lang="en-US" b="1" dirty="0">
                <a:solidFill>
                  <a:srgbClr val="FF0000"/>
                </a:solidFill>
                <a:latin typeface="Helvetica" panose="020B0604020202020204" pitchFamily="34" charset="0"/>
                <a:cs typeface="Helvetica" panose="020B0604020202020204" pitchFamily="34" charset="0"/>
              </a:rPr>
              <a:t>Facility Identification </a:t>
            </a:r>
            <a:r>
              <a:rPr lang="en-US" dirty="0">
                <a:solidFill>
                  <a:schemeClr val="tx2">
                    <a:lumMod val="50000"/>
                  </a:schemeClr>
                </a:solidFill>
                <a:latin typeface="Helvetica" panose="020B0604020202020204" pitchFamily="34" charset="0"/>
                <a:cs typeface="Helvetica" panose="020B0604020202020204" pitchFamily="34" charset="0"/>
              </a:rPr>
              <a:t>questions </a:t>
            </a:r>
            <a:endParaRPr lang="en-US" b="1"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Answer </a:t>
            </a:r>
            <a:r>
              <a:rPr lang="en-US" b="1" dirty="0">
                <a:solidFill>
                  <a:srgbClr val="FF0000"/>
                </a:solidFill>
                <a:latin typeface="Helvetica" panose="020B0604020202020204" pitchFamily="34" charset="0"/>
                <a:cs typeface="Helvetica" panose="020B0604020202020204" pitchFamily="34" charset="0"/>
              </a:rPr>
              <a:t>General Criticality Profile </a:t>
            </a:r>
            <a:r>
              <a:rPr lang="en-US" dirty="0">
                <a:solidFill>
                  <a:schemeClr val="tx2">
                    <a:lumMod val="50000"/>
                  </a:schemeClr>
                </a:solidFill>
                <a:latin typeface="Helvetica" panose="020B0604020202020204" pitchFamily="34" charset="0"/>
                <a:cs typeface="Helvetica" panose="020B0604020202020204" pitchFamily="34" charset="0"/>
              </a:rPr>
              <a:t>questions</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Answer </a:t>
            </a:r>
            <a:r>
              <a:rPr lang="en-US" b="1" dirty="0">
                <a:solidFill>
                  <a:srgbClr val="FF0000"/>
                </a:solidFill>
                <a:latin typeface="Helvetica" panose="020B0604020202020204" pitchFamily="34" charset="0"/>
                <a:cs typeface="Helvetica" panose="020B0604020202020204" pitchFamily="34" charset="0"/>
              </a:rPr>
              <a:t>Subsector Criticality Profile</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On results page, select </a:t>
            </a:r>
            <a:r>
              <a:rPr lang="en-US" b="1" dirty="0">
                <a:solidFill>
                  <a:schemeClr val="tx2">
                    <a:lumMod val="50000"/>
                  </a:schemeClr>
                </a:solidFill>
                <a:latin typeface="Helvetica" panose="020B0604020202020204" pitchFamily="34" charset="0"/>
                <a:cs typeface="Helvetica" panose="020B0604020202020204" pitchFamily="34" charset="0"/>
              </a:rPr>
              <a:t>“Go to Consequence” </a:t>
            </a:r>
            <a:r>
              <a:rPr lang="en-US" dirty="0">
                <a:solidFill>
                  <a:schemeClr val="tx2">
                    <a:lumMod val="50000"/>
                  </a:schemeClr>
                </a:solidFill>
                <a:latin typeface="Helvetica" panose="020B0604020202020204" pitchFamily="34" charset="0"/>
                <a:cs typeface="Helvetica" panose="020B0604020202020204" pitchFamily="34" charset="0"/>
              </a:rPr>
              <a:t>to begin Consequence module</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16888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508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RIST – Consequence Module</a:t>
            </a:r>
          </a:p>
        </p:txBody>
      </p:sp>
      <p:sp>
        <p:nvSpPr>
          <p:cNvPr id="13" name="TextBox 12">
            <a:extLst>
              <a:ext uri="{FF2B5EF4-FFF2-40B4-BE49-F238E27FC236}">
                <a16:creationId xmlns:a16="http://schemas.microsoft.com/office/drawing/2014/main" id="{3006D7A7-71E1-4611-956F-5D61577F9634}"/>
              </a:ext>
            </a:extLst>
          </p:cNvPr>
          <p:cNvSpPr txBox="1"/>
          <p:nvPr/>
        </p:nvSpPr>
        <p:spPr>
          <a:xfrm>
            <a:off x="457200" y="1149962"/>
            <a:ext cx="8229600" cy="2400657"/>
          </a:xfrm>
          <a:prstGeom prst="rect">
            <a:avLst/>
          </a:prstGeom>
          <a:noFill/>
        </p:spPr>
        <p:txBody>
          <a:bodyPr wrap="square" rtlCol="0">
            <a:spAutoFit/>
          </a:bodyPr>
          <a:lstStyle/>
          <a:p>
            <a:pPr>
              <a:buClr>
                <a:schemeClr val="tx2">
                  <a:lumMod val="50000"/>
                </a:schemeClr>
              </a:buClr>
              <a:buSzPct val="100000"/>
            </a:pPr>
            <a:r>
              <a:rPr lang="en-US" dirty="0">
                <a:solidFill>
                  <a:schemeClr val="tx2">
                    <a:lumMod val="50000"/>
                  </a:schemeClr>
                </a:solidFill>
                <a:latin typeface="Helvetica" panose="020B0604020202020204" pitchFamily="34" charset="0"/>
                <a:cs typeface="Helvetica" panose="020B0604020202020204" pitchFamily="34" charset="0"/>
              </a:rPr>
              <a:t>Used to build a consequence profile and estimate the human, property, and economic impacts to the facility that may result</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Consequence ratings are specific to a single hazard or threat</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Users must generate individual ratings for their threats/hazards of concern</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For the purposes of this assessment, it is recommended that users general consequence ratings for the top five external </a:t>
            </a:r>
            <a:r>
              <a:rPr lang="en-US" b="1" dirty="0">
                <a:solidFill>
                  <a:schemeClr val="tx2">
                    <a:lumMod val="50000"/>
                  </a:schemeClr>
                </a:solidFill>
                <a:latin typeface="Helvetica" panose="020B0604020202020204" pitchFamily="34" charset="0"/>
                <a:cs typeface="Helvetica" panose="020B0604020202020204" pitchFamily="34" charset="0"/>
              </a:rPr>
              <a:t>AND</a:t>
            </a:r>
            <a:r>
              <a:rPr lang="en-US" dirty="0">
                <a:solidFill>
                  <a:schemeClr val="tx2">
                    <a:lumMod val="50000"/>
                  </a:schemeClr>
                </a:solidFill>
                <a:latin typeface="Helvetica" panose="020B0604020202020204" pitchFamily="34" charset="0"/>
                <a:cs typeface="Helvetica" panose="020B0604020202020204" pitchFamily="34" charset="0"/>
              </a:rPr>
              <a:t> the top five internal hazards</a:t>
            </a:r>
          </a:p>
        </p:txBody>
      </p:sp>
    </p:spTree>
    <p:extLst>
      <p:ext uri="{BB962C8B-B14F-4D97-AF65-F5344CB8AC3E}">
        <p14:creationId xmlns:p14="http://schemas.microsoft.com/office/powerpoint/2010/main" val="3195001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RIST – Consequence Module</a:t>
            </a:r>
          </a:p>
        </p:txBody>
      </p:sp>
      <p:sp>
        <p:nvSpPr>
          <p:cNvPr id="4" name="Rectangle 3">
            <a:extLst>
              <a:ext uri="{FF2B5EF4-FFF2-40B4-BE49-F238E27FC236}">
                <a16:creationId xmlns:a16="http://schemas.microsoft.com/office/drawing/2014/main" id="{C7BE57C2-866C-410B-BA15-43655118C28C}"/>
              </a:ext>
            </a:extLst>
          </p:cNvPr>
          <p:cNvSpPr/>
          <p:nvPr/>
        </p:nvSpPr>
        <p:spPr>
          <a:xfrm>
            <a:off x="381000" y="1162883"/>
            <a:ext cx="8305800" cy="2492990"/>
          </a:xfrm>
          <a:prstGeom prst="rect">
            <a:avLst/>
          </a:prstGeom>
        </p:spPr>
        <p:txBody>
          <a:bodyPr wrap="square">
            <a:spAutoFit/>
          </a:bodyPr>
          <a:lstStyle/>
          <a:p>
            <a:pPr>
              <a:buClr>
                <a:schemeClr val="tx2">
                  <a:lumMod val="50000"/>
                </a:schemeClr>
              </a:buClr>
              <a:buSzPct val="100000"/>
            </a:pPr>
            <a:endParaRPr lang="en-US" sz="800" b="1" dirty="0">
              <a:solidFill>
                <a:srgbClr val="FF0000"/>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Answer </a:t>
            </a:r>
            <a:r>
              <a:rPr lang="en-US" b="1" dirty="0">
                <a:solidFill>
                  <a:srgbClr val="FF0000"/>
                </a:solidFill>
                <a:latin typeface="Helvetica" panose="020B0604020202020204" pitchFamily="34" charset="0"/>
                <a:cs typeface="Helvetica" panose="020B0604020202020204" pitchFamily="34" charset="0"/>
              </a:rPr>
              <a:t>General Consequence Profile </a:t>
            </a:r>
            <a:r>
              <a:rPr lang="en-US" dirty="0">
                <a:solidFill>
                  <a:schemeClr val="tx2">
                    <a:lumMod val="50000"/>
                  </a:schemeClr>
                </a:solidFill>
                <a:latin typeface="Helvetica" panose="020B0604020202020204" pitchFamily="34" charset="0"/>
                <a:cs typeface="Helvetica" panose="020B0604020202020204" pitchFamily="34" charset="0"/>
              </a:rPr>
              <a:t>Questions</a:t>
            </a:r>
            <a:endParaRPr lang="en-US" b="1"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Assess each of the five highest T x V scores for External and Internal threats/hazards for your facility identified in the THAM</a:t>
            </a:r>
            <a:endParaRPr lang="en-US" b="1"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Answer </a:t>
            </a:r>
            <a:r>
              <a:rPr lang="en-US" b="1" dirty="0">
                <a:solidFill>
                  <a:srgbClr val="FF0000"/>
                </a:solidFill>
                <a:latin typeface="Helvetica" panose="020B0604020202020204" pitchFamily="34" charset="0"/>
                <a:cs typeface="Helvetica" panose="020B0604020202020204" pitchFamily="34" charset="0"/>
              </a:rPr>
              <a:t>Hazard-Specific consequence </a:t>
            </a:r>
            <a:r>
              <a:rPr lang="en-US" dirty="0">
                <a:solidFill>
                  <a:schemeClr val="tx2">
                    <a:lumMod val="50000"/>
                  </a:schemeClr>
                </a:solidFill>
                <a:latin typeface="Helvetica" panose="020B0604020202020204" pitchFamily="34" charset="0"/>
                <a:cs typeface="Helvetica" panose="020B0604020202020204" pitchFamily="34" charset="0"/>
              </a:rPr>
              <a:t>questions for each hazard</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Click “Submit Hazard assessment”</a:t>
            </a:r>
            <a:endParaRPr lang="en-US" b="1"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After entering top 5 internal and external hazards, select “Finish RIST-C”</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27827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Outputs</a:t>
            </a:r>
          </a:p>
        </p:txBody>
      </p:sp>
      <p:sp>
        <p:nvSpPr>
          <p:cNvPr id="4" name="Rectangle 3">
            <a:extLst>
              <a:ext uri="{FF2B5EF4-FFF2-40B4-BE49-F238E27FC236}">
                <a16:creationId xmlns:a16="http://schemas.microsoft.com/office/drawing/2014/main" id="{C7BE57C2-866C-410B-BA15-43655118C28C}"/>
              </a:ext>
            </a:extLst>
          </p:cNvPr>
          <p:cNvSpPr/>
          <p:nvPr/>
        </p:nvSpPr>
        <p:spPr>
          <a:xfrm>
            <a:off x="381000" y="1162883"/>
            <a:ext cx="8305800" cy="3262432"/>
          </a:xfrm>
          <a:prstGeom prst="rect">
            <a:avLst/>
          </a:prstGeom>
        </p:spPr>
        <p:txBody>
          <a:bodyPr wrap="square">
            <a:spAutoFit/>
          </a:bodyPr>
          <a:lstStyle/>
          <a:p>
            <a:pPr>
              <a:buClr>
                <a:schemeClr val="tx2">
                  <a:lumMod val="50000"/>
                </a:schemeClr>
              </a:buClr>
              <a:buSzPct val="100000"/>
            </a:pPr>
            <a:endParaRPr lang="en-US" sz="800" dirty="0">
              <a:solidFill>
                <a:srgbClr val="FF0000"/>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Send completed modules (THAM, RIST-V, and RIST-C) for their primary public health facility via email to </a:t>
            </a:r>
            <a:r>
              <a:rPr lang="en-US" dirty="0">
                <a:solidFill>
                  <a:schemeClr val="tx2">
                    <a:lumMod val="50000"/>
                  </a:schemeClr>
                </a:solidFill>
                <a:latin typeface="Helvetica" panose="020B0604020202020204" pitchFamily="34" charset="0"/>
                <a:cs typeface="Helvetica" panose="020B0604020202020204" pitchFamily="34" charset="0"/>
                <a:hlinkClick r:id="rId5"/>
              </a:rPr>
              <a:t>mdhhs-betp-depr-phep@michigan.gov</a:t>
            </a:r>
            <a:r>
              <a:rPr lang="en-US" dirty="0">
                <a:solidFill>
                  <a:schemeClr val="tx2">
                    <a:lumMod val="50000"/>
                  </a:schemeClr>
                </a:solidFill>
                <a:latin typeface="Helvetica" panose="020B0604020202020204" pitchFamily="34" charset="0"/>
                <a:cs typeface="Helvetica" panose="020B0604020202020204" pitchFamily="34" charset="0"/>
              </a:rPr>
              <a:t> copying </a:t>
            </a:r>
            <a:r>
              <a:rPr lang="en-US" dirty="0">
                <a:solidFill>
                  <a:schemeClr val="tx2">
                    <a:lumMod val="50000"/>
                  </a:schemeClr>
                </a:solidFill>
                <a:latin typeface="Helvetica" panose="020B0604020202020204" pitchFamily="34" charset="0"/>
                <a:cs typeface="Helvetica" panose="020B0604020202020204" pitchFamily="34" charset="0"/>
                <a:hlinkClick r:id="rId6"/>
              </a:rPr>
              <a:t>smithj20@michigan.gov</a:t>
            </a:r>
            <a:r>
              <a:rPr lang="en-US" dirty="0">
                <a:solidFill>
                  <a:schemeClr val="tx2">
                    <a:lumMod val="50000"/>
                  </a:schemeClr>
                </a:solidFill>
                <a:latin typeface="Helvetica" panose="020B0604020202020204" pitchFamily="34" charset="0"/>
                <a:cs typeface="Helvetica" panose="020B0604020202020204" pitchFamily="34" charset="0"/>
              </a:rPr>
              <a:t> </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Submitted data will be used by BETP to test multi-viewer utility for statewide analysis of public health infrastructure</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Submissions are due by close of business </a:t>
            </a:r>
            <a:r>
              <a:rPr lang="en-US" b="1" dirty="0">
                <a:solidFill>
                  <a:schemeClr val="tx2">
                    <a:lumMod val="50000"/>
                  </a:schemeClr>
                </a:solidFill>
                <a:latin typeface="Helvetica" panose="020B0604020202020204" pitchFamily="34" charset="0"/>
                <a:cs typeface="Helvetica" panose="020B0604020202020204" pitchFamily="34" charset="0"/>
              </a:rPr>
              <a:t>March 29, 2019</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Once complete, use the suggested naming convention below:</a:t>
            </a:r>
          </a:p>
          <a:p>
            <a:pPr>
              <a:buClr>
                <a:schemeClr val="tx2">
                  <a:lumMod val="50000"/>
                </a:schemeClr>
              </a:buClr>
              <a:buSzPct val="100000"/>
            </a:pPr>
            <a:endParaRPr lang="en-US" sz="800" b="1" dirty="0">
              <a:solidFill>
                <a:schemeClr val="tx2">
                  <a:lumMod val="50000"/>
                </a:schemeClr>
              </a:solidFill>
              <a:latin typeface="Helvetica" panose="020B0604020202020204" pitchFamily="34" charset="0"/>
              <a:cs typeface="Helvetica" panose="020B0604020202020204" pitchFamily="34" charset="0"/>
            </a:endParaRPr>
          </a:p>
          <a:p>
            <a:pPr algn="ctr">
              <a:buClr>
                <a:schemeClr val="tx2">
                  <a:lumMod val="50000"/>
                </a:schemeClr>
              </a:buClr>
              <a:buSzPct val="100000"/>
            </a:pPr>
            <a:r>
              <a:rPr lang="en-US" sz="1400" b="1" i="1" dirty="0" err="1">
                <a:solidFill>
                  <a:srgbClr val="FF0000"/>
                </a:solidFill>
                <a:latin typeface="Helvetica" panose="020B0604020202020204" pitchFamily="34" charset="0"/>
                <a:cs typeface="Helvetica" panose="020B0604020202020204" pitchFamily="34" charset="0"/>
              </a:rPr>
              <a:t>NameofLHD_Nameofrisktool</a:t>
            </a:r>
            <a:r>
              <a:rPr lang="en-US" sz="1400" b="1" i="1" dirty="0">
                <a:solidFill>
                  <a:srgbClr val="FF0000"/>
                </a:solidFill>
                <a:latin typeface="Helvetica" panose="020B0604020202020204" pitchFamily="34" charset="0"/>
                <a:cs typeface="Helvetica" panose="020B0604020202020204" pitchFamily="34" charset="0"/>
              </a:rPr>
              <a:t> (e.g., BETP_THAM, BETP_RIST-V, BETP_RIST-C, etc.)</a:t>
            </a:r>
          </a:p>
          <a:p>
            <a:pPr>
              <a:buClr>
                <a:schemeClr val="tx2">
                  <a:lumMod val="50000"/>
                </a:schemeClr>
              </a:buClr>
              <a:buSzPct val="100000"/>
            </a:pPr>
            <a:endParaRPr lang="en-US"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008460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1"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Thank You</a:t>
            </a:r>
          </a:p>
        </p:txBody>
      </p:sp>
      <p:sp>
        <p:nvSpPr>
          <p:cNvPr id="18" name="Rectangle 5"/>
          <p:cNvSpPr txBox="1">
            <a:spLocks noChangeArrowheads="1"/>
          </p:cNvSpPr>
          <p:nvPr/>
        </p:nvSpPr>
        <p:spPr bwMode="auto">
          <a:xfrm>
            <a:off x="1327562" y="2209800"/>
            <a:ext cx="6477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folHlink"/>
              </a:buClr>
              <a:buSzPct val="60000"/>
              <a:buFont typeface="Wingdings" panose="05000000000000000000" pitchFamily="2" charset="2"/>
              <a:buNone/>
              <a:defRPr sz="1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eaLnBrk="1" hangingPunct="1">
              <a:lnSpc>
                <a:spcPct val="80000"/>
              </a:lnSpc>
            </a:pPr>
            <a:r>
              <a:rPr lang="en-US" altLang="en-US" b="1" i="1" kern="0" dirty="0">
                <a:solidFill>
                  <a:schemeClr val="tx2">
                    <a:lumMod val="50000"/>
                  </a:schemeClr>
                </a:solidFill>
                <a:latin typeface="Helvetica" panose="020B0604020202020204" pitchFamily="34" charset="0"/>
                <a:cs typeface="Helvetica" panose="020B0604020202020204" pitchFamily="34" charset="0"/>
              </a:rPr>
              <a:t>Jason E. Smith</a:t>
            </a:r>
          </a:p>
          <a:p>
            <a:pPr eaLnBrk="1" hangingPunct="1">
              <a:lnSpc>
                <a:spcPct val="80000"/>
              </a:lnSpc>
            </a:pPr>
            <a:r>
              <a:rPr lang="en-US" altLang="en-US" b="1" i="1" kern="0" dirty="0">
                <a:solidFill>
                  <a:schemeClr val="tx2">
                    <a:lumMod val="50000"/>
                  </a:schemeClr>
                </a:solidFill>
                <a:latin typeface="Helvetica" panose="020B0604020202020204" pitchFamily="34" charset="0"/>
                <a:cs typeface="Helvetica" panose="020B0604020202020204" pitchFamily="34" charset="0"/>
              </a:rPr>
              <a:t>Medical Countermeasure Specialist (SNS Coordinator)</a:t>
            </a:r>
          </a:p>
          <a:p>
            <a:pPr eaLnBrk="1" hangingPunct="1">
              <a:lnSpc>
                <a:spcPct val="80000"/>
              </a:lnSpc>
            </a:pPr>
            <a:r>
              <a:rPr lang="en-US" altLang="en-US" i="1" kern="0" dirty="0">
                <a:solidFill>
                  <a:schemeClr val="tx2">
                    <a:lumMod val="50000"/>
                  </a:schemeClr>
                </a:solidFill>
                <a:latin typeface="Helvetica" panose="020B0604020202020204" pitchFamily="34" charset="0"/>
                <a:cs typeface="Helvetica" panose="020B0604020202020204" pitchFamily="34" charset="0"/>
              </a:rPr>
              <a:t>Bureau of EMS, Trauma and Preparedness</a:t>
            </a:r>
          </a:p>
          <a:p>
            <a:pPr eaLnBrk="1" hangingPunct="1">
              <a:lnSpc>
                <a:spcPct val="80000"/>
              </a:lnSpc>
            </a:pPr>
            <a:r>
              <a:rPr lang="en-US" altLang="en-US" i="1" kern="0" dirty="0">
                <a:solidFill>
                  <a:schemeClr val="tx2">
                    <a:lumMod val="50000"/>
                  </a:schemeClr>
                </a:solidFill>
                <a:latin typeface="Helvetica" panose="020B0604020202020204" pitchFamily="34" charset="0"/>
                <a:cs typeface="Helvetica" panose="020B0604020202020204" pitchFamily="34" charset="0"/>
              </a:rPr>
              <a:t>Michigan Department of Health and Human Services</a:t>
            </a:r>
          </a:p>
          <a:p>
            <a:pPr eaLnBrk="1" hangingPunct="1">
              <a:lnSpc>
                <a:spcPct val="80000"/>
              </a:lnSpc>
            </a:pPr>
            <a:r>
              <a:rPr lang="en-US" altLang="en-US" i="1" kern="0" dirty="0">
                <a:solidFill>
                  <a:schemeClr val="tx2">
                    <a:lumMod val="50000"/>
                  </a:schemeClr>
                </a:solidFill>
                <a:latin typeface="Helvetica" panose="020B0604020202020204" pitchFamily="34" charset="0"/>
                <a:cs typeface="Helvetica" panose="020B0604020202020204" pitchFamily="34" charset="0"/>
                <a:hlinkClick r:id="rId5"/>
              </a:rPr>
              <a:t>smithj20@michigan.gov</a:t>
            </a:r>
            <a:endParaRPr lang="en-US" altLang="en-US" i="1" kern="0" dirty="0">
              <a:solidFill>
                <a:schemeClr val="tx2">
                  <a:lumMod val="50000"/>
                </a:schemeClr>
              </a:solidFill>
              <a:latin typeface="Helvetica" panose="020B0604020202020204" pitchFamily="34" charset="0"/>
              <a:cs typeface="Helvetica" panose="020B0604020202020204" pitchFamily="34" charset="0"/>
            </a:endParaRPr>
          </a:p>
          <a:p>
            <a:pPr eaLnBrk="1" hangingPunct="1">
              <a:lnSpc>
                <a:spcPct val="80000"/>
              </a:lnSpc>
            </a:pPr>
            <a:r>
              <a:rPr lang="en-US" altLang="en-US" i="1" kern="0" dirty="0">
                <a:solidFill>
                  <a:schemeClr val="tx2">
                    <a:lumMod val="50000"/>
                  </a:schemeClr>
                </a:solidFill>
                <a:latin typeface="Helvetica" panose="020B0604020202020204" pitchFamily="34" charset="0"/>
                <a:cs typeface="Helvetica" panose="020B0604020202020204" pitchFamily="34" charset="0"/>
              </a:rPr>
              <a:t>Ph. 517-335-9769</a:t>
            </a:r>
          </a:p>
          <a:p>
            <a:pPr eaLnBrk="1" hangingPunct="1">
              <a:lnSpc>
                <a:spcPct val="80000"/>
              </a:lnSpc>
            </a:pPr>
            <a:endParaRPr lang="en-US" altLang="en-US" i="1" kern="0" dirty="0">
              <a:solidFill>
                <a:schemeClr val="tx2">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2449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508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Objectives</a:t>
            </a:r>
          </a:p>
        </p:txBody>
      </p:sp>
      <p:sp>
        <p:nvSpPr>
          <p:cNvPr id="21" name="TextBox 20"/>
          <p:cNvSpPr txBox="1"/>
          <p:nvPr/>
        </p:nvSpPr>
        <p:spPr>
          <a:xfrm>
            <a:off x="1022762" y="1149962"/>
            <a:ext cx="7086600" cy="2800767"/>
          </a:xfrm>
          <a:prstGeom prst="rect">
            <a:avLst/>
          </a:prstGeom>
          <a:noFill/>
        </p:spPr>
        <p:txBody>
          <a:bodyPr wrap="square" rtlCol="0">
            <a:spAutoFit/>
          </a:bodyPr>
          <a:lstStyle/>
          <a:p>
            <a:pPr marL="285750" indent="-285750">
              <a:buClr>
                <a:schemeClr val="tx2">
                  <a:lumMod val="50000"/>
                </a:schemeClr>
              </a:buClr>
              <a:buSzPct val="100000"/>
              <a:buFont typeface="Wingdings" panose="05000000000000000000" pitchFamily="2" charset="2"/>
              <a:buChar char="Ø"/>
            </a:pPr>
            <a:r>
              <a:rPr lang="en-US" sz="2000" dirty="0">
                <a:solidFill>
                  <a:schemeClr val="tx2">
                    <a:lumMod val="50000"/>
                  </a:schemeClr>
                </a:solidFill>
                <a:latin typeface="Helvetica" panose="020B0604020202020204" pitchFamily="34" charset="0"/>
                <a:cs typeface="Helvetica" panose="020B0604020202020204" pitchFamily="34" charset="0"/>
              </a:rPr>
              <a:t>To familiarize local health department emergency preparedness coordinators with toolkit content, functionality and user interface</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sz="2000" dirty="0">
                <a:solidFill>
                  <a:schemeClr val="tx2">
                    <a:lumMod val="50000"/>
                  </a:schemeClr>
                </a:solidFill>
                <a:latin typeface="Helvetica" panose="020B0604020202020204" pitchFamily="34" charset="0"/>
                <a:cs typeface="Helvetica" panose="020B0604020202020204" pitchFamily="34" charset="0"/>
              </a:rPr>
              <a:t>To capture feedback and comments to submit to the US Department of Health and Human Services for future modifications to the toolkit</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sz="2000" dirty="0">
                <a:solidFill>
                  <a:schemeClr val="tx2">
                    <a:lumMod val="50000"/>
                  </a:schemeClr>
                </a:solidFill>
                <a:latin typeface="Helvetica" panose="020B0604020202020204" pitchFamily="34" charset="0"/>
                <a:cs typeface="Helvetica" panose="020B0604020202020204" pitchFamily="34" charset="0"/>
              </a:rPr>
              <a:t>To assess threats, vulnerability and consequences for each public health facility within a planning jurisdiction</a:t>
            </a:r>
          </a:p>
        </p:txBody>
      </p:sp>
    </p:spTree>
    <p:extLst>
      <p:ext uri="{BB962C8B-B14F-4D97-AF65-F5344CB8AC3E}">
        <p14:creationId xmlns:p14="http://schemas.microsoft.com/office/powerpoint/2010/main" val="4189847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1"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Capability 1: Community Preparedness</a:t>
            </a:r>
          </a:p>
        </p:txBody>
      </p:sp>
      <p:sp>
        <p:nvSpPr>
          <p:cNvPr id="21" name="TextBox 20"/>
          <p:cNvSpPr txBox="1"/>
          <p:nvPr/>
        </p:nvSpPr>
        <p:spPr>
          <a:xfrm>
            <a:off x="1022762" y="1149962"/>
            <a:ext cx="7086600" cy="3274743"/>
          </a:xfrm>
          <a:prstGeom prst="rect">
            <a:avLst/>
          </a:prstGeom>
          <a:noFill/>
        </p:spPr>
        <p:txBody>
          <a:bodyPr wrap="square" rtlCol="0">
            <a:spAutoFit/>
          </a:bodyPr>
          <a:lstStyle/>
          <a:p>
            <a:pPr>
              <a:lnSpc>
                <a:spcPct val="90000"/>
              </a:lnSpc>
            </a:pPr>
            <a:r>
              <a:rPr lang="en-US" altLang="en-US" sz="2000" b="1" dirty="0">
                <a:solidFill>
                  <a:schemeClr val="tx2">
                    <a:lumMod val="50000"/>
                  </a:schemeClr>
                </a:solidFill>
                <a:latin typeface="Helvetica" panose="020B0604020202020204" pitchFamily="34" charset="0"/>
                <a:cs typeface="Helvetica" panose="020B0604020202020204" pitchFamily="34" charset="0"/>
              </a:rPr>
              <a:t>Function 1: </a:t>
            </a:r>
            <a:r>
              <a:rPr lang="en-US" altLang="en-US" sz="2000" dirty="0">
                <a:solidFill>
                  <a:schemeClr val="tx2">
                    <a:lumMod val="50000"/>
                  </a:schemeClr>
                </a:solidFill>
                <a:latin typeface="Helvetica" panose="020B0604020202020204" pitchFamily="34" charset="0"/>
                <a:cs typeface="Helvetica" panose="020B0604020202020204" pitchFamily="34" charset="0"/>
              </a:rPr>
              <a:t>Determine risks to the health of the jurisdiction</a:t>
            </a:r>
          </a:p>
          <a:p>
            <a:pPr marL="342900" indent="-342900">
              <a:lnSpc>
                <a:spcPct val="90000"/>
              </a:lnSpc>
              <a:buFont typeface="Wingdings" panose="05000000000000000000" pitchFamily="2" charset="2"/>
              <a:buChar char="Ø"/>
            </a:pPr>
            <a:endParaRPr lang="en-US" altLang="en-US" sz="2000" b="1" dirty="0">
              <a:solidFill>
                <a:schemeClr val="tx2">
                  <a:lumMod val="50000"/>
                </a:schemeClr>
              </a:solidFill>
              <a:latin typeface="Helvetica" panose="020B0604020202020204" pitchFamily="34" charset="0"/>
              <a:cs typeface="Helvetica" panose="020B0604020202020204" pitchFamily="34" charset="0"/>
            </a:endParaRPr>
          </a:p>
          <a:p>
            <a:pPr marL="342900" indent="-342900">
              <a:lnSpc>
                <a:spcPct val="90000"/>
              </a:lnSpc>
              <a:buFont typeface="Wingdings" panose="05000000000000000000" pitchFamily="2" charset="2"/>
              <a:buChar char="Ø"/>
            </a:pPr>
            <a:r>
              <a:rPr lang="en-US" altLang="en-US" sz="2000" dirty="0">
                <a:solidFill>
                  <a:schemeClr val="tx2">
                    <a:lumMod val="50000"/>
                  </a:schemeClr>
                </a:solidFill>
                <a:latin typeface="Helvetica" panose="020B0604020202020204" pitchFamily="34" charset="0"/>
                <a:cs typeface="Helvetica" panose="020B0604020202020204" pitchFamily="34" charset="0"/>
              </a:rPr>
              <a:t>Identification of potential hazards, vulnerabilities, and risks related to population characteristics</a:t>
            </a:r>
          </a:p>
          <a:p>
            <a:pPr marL="342900" indent="-342900">
              <a:lnSpc>
                <a:spcPct val="90000"/>
              </a:lnSpc>
              <a:buFont typeface="Wingdings" panose="05000000000000000000" pitchFamily="2" charset="2"/>
              <a:buChar char="Ø"/>
            </a:pPr>
            <a:endParaRPr lang="en-US" altLang="en-US" sz="800" dirty="0">
              <a:solidFill>
                <a:schemeClr val="tx2">
                  <a:lumMod val="50000"/>
                </a:schemeClr>
              </a:solidFill>
              <a:latin typeface="Helvetica" panose="020B0604020202020204" pitchFamily="34" charset="0"/>
              <a:cs typeface="Helvetica" panose="020B0604020202020204" pitchFamily="34" charset="0"/>
            </a:endParaRPr>
          </a:p>
          <a:p>
            <a:pPr marL="342900" indent="-342900">
              <a:lnSpc>
                <a:spcPct val="90000"/>
              </a:lnSpc>
              <a:buFont typeface="Wingdings" panose="05000000000000000000" pitchFamily="2" charset="2"/>
              <a:buChar char="Ø"/>
            </a:pPr>
            <a:r>
              <a:rPr lang="en-US" altLang="en-US" sz="2000" dirty="0">
                <a:solidFill>
                  <a:schemeClr val="tx2">
                    <a:lumMod val="50000"/>
                  </a:schemeClr>
                </a:solidFill>
                <a:latin typeface="Helvetica" panose="020B0604020202020204" pitchFamily="34" charset="0"/>
                <a:cs typeface="Helvetica" panose="020B0604020202020204" pitchFamily="34" charset="0"/>
              </a:rPr>
              <a:t>Defined valuation of risk, including formula</a:t>
            </a:r>
          </a:p>
          <a:p>
            <a:pPr marL="342900" indent="-342900">
              <a:lnSpc>
                <a:spcPct val="90000"/>
              </a:lnSpc>
              <a:buFont typeface="Wingdings" panose="05000000000000000000" pitchFamily="2" charset="2"/>
              <a:buChar char="Ø"/>
            </a:pPr>
            <a:endParaRPr lang="en-US" altLang="en-US" sz="800" dirty="0">
              <a:solidFill>
                <a:schemeClr val="tx2">
                  <a:lumMod val="50000"/>
                </a:schemeClr>
              </a:solidFill>
              <a:latin typeface="Helvetica" panose="020B0604020202020204" pitchFamily="34" charset="0"/>
              <a:cs typeface="Helvetica" panose="020B0604020202020204" pitchFamily="34" charset="0"/>
            </a:endParaRPr>
          </a:p>
          <a:p>
            <a:pPr marL="342900" indent="-342900">
              <a:lnSpc>
                <a:spcPct val="90000"/>
              </a:lnSpc>
              <a:buFont typeface="Wingdings" panose="05000000000000000000" pitchFamily="2" charset="2"/>
              <a:buChar char="Ø"/>
            </a:pPr>
            <a:r>
              <a:rPr lang="en-US" altLang="en-US" sz="2000" dirty="0">
                <a:solidFill>
                  <a:schemeClr val="tx2">
                    <a:lumMod val="50000"/>
                  </a:schemeClr>
                </a:solidFill>
                <a:latin typeface="Helvetica" panose="020B0604020202020204" pitchFamily="34" charset="0"/>
                <a:cs typeface="Helvetica" panose="020B0604020202020204" pitchFamily="34" charset="0"/>
              </a:rPr>
              <a:t>Relation between risks to human impact and interruption of public health services</a:t>
            </a:r>
          </a:p>
          <a:p>
            <a:pPr marL="342900" indent="-342900">
              <a:lnSpc>
                <a:spcPct val="90000"/>
              </a:lnSpc>
              <a:buFont typeface="Wingdings" panose="05000000000000000000" pitchFamily="2" charset="2"/>
              <a:buChar char="Ø"/>
            </a:pPr>
            <a:endParaRPr lang="en-US" altLang="en-US" sz="800" dirty="0">
              <a:solidFill>
                <a:schemeClr val="tx2">
                  <a:lumMod val="50000"/>
                </a:schemeClr>
              </a:solidFill>
              <a:latin typeface="Helvetica" panose="020B0604020202020204" pitchFamily="34" charset="0"/>
              <a:cs typeface="Helvetica" panose="020B0604020202020204" pitchFamily="34" charset="0"/>
            </a:endParaRPr>
          </a:p>
          <a:p>
            <a:pPr marL="342900" indent="-342900">
              <a:lnSpc>
                <a:spcPct val="90000"/>
              </a:lnSpc>
              <a:buFont typeface="Wingdings" panose="05000000000000000000" pitchFamily="2" charset="2"/>
              <a:buChar char="Ø"/>
            </a:pPr>
            <a:r>
              <a:rPr lang="en-US" altLang="en-US" sz="2000" dirty="0">
                <a:solidFill>
                  <a:schemeClr val="tx2">
                    <a:lumMod val="50000"/>
                  </a:schemeClr>
                </a:solidFill>
                <a:latin typeface="Helvetica" panose="020B0604020202020204" pitchFamily="34" charset="0"/>
                <a:cs typeface="Helvetica" panose="020B0604020202020204" pitchFamily="34" charset="0"/>
              </a:rPr>
              <a:t>Probability of risks and hazards to a defined jurisdiction</a:t>
            </a:r>
          </a:p>
          <a:p>
            <a:pPr>
              <a:lnSpc>
                <a:spcPct val="90000"/>
              </a:lnSpc>
            </a:pPr>
            <a:endParaRPr lang="en-US" altLang="en-US" sz="800" dirty="0">
              <a:solidFill>
                <a:schemeClr val="tx2">
                  <a:lumMod val="50000"/>
                </a:schemeClr>
              </a:solidFill>
              <a:latin typeface="Helvetica" panose="020B0604020202020204" pitchFamily="34" charset="0"/>
              <a:cs typeface="Helvetica" panose="020B0604020202020204" pitchFamily="34" charset="0"/>
            </a:endParaRPr>
          </a:p>
          <a:p>
            <a:pPr marL="342900" indent="-342900">
              <a:lnSpc>
                <a:spcPct val="90000"/>
              </a:lnSpc>
              <a:buFont typeface="Wingdings" panose="05000000000000000000" pitchFamily="2" charset="2"/>
              <a:buChar char="Ø"/>
            </a:pPr>
            <a:r>
              <a:rPr lang="en-US" altLang="en-US" sz="2000" dirty="0">
                <a:solidFill>
                  <a:schemeClr val="tx2">
                    <a:lumMod val="50000"/>
                  </a:schemeClr>
                </a:solidFill>
                <a:latin typeface="Helvetica" panose="020B0604020202020204" pitchFamily="34" charset="0"/>
                <a:cs typeface="Helvetica" panose="020B0604020202020204" pitchFamily="34" charset="0"/>
              </a:rPr>
              <a:t>Size and characteristics of the jurisdiction’s population</a:t>
            </a:r>
          </a:p>
          <a:p>
            <a:pPr>
              <a:buClr>
                <a:schemeClr val="tx2">
                  <a:lumMod val="50000"/>
                </a:schemeClr>
              </a:buClr>
              <a:buSzPct val="100000"/>
            </a:pPr>
            <a:endParaRPr lang="en-US" sz="1600" b="1" dirty="0">
              <a:solidFill>
                <a:schemeClr val="tx2">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8137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508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Overview</a:t>
            </a:r>
          </a:p>
        </p:txBody>
      </p:sp>
      <p:sp>
        <p:nvSpPr>
          <p:cNvPr id="21" name="TextBox 20"/>
          <p:cNvSpPr txBox="1"/>
          <p:nvPr/>
        </p:nvSpPr>
        <p:spPr>
          <a:xfrm>
            <a:off x="1022762" y="1149962"/>
            <a:ext cx="7086600" cy="4770537"/>
          </a:xfrm>
          <a:prstGeom prst="rect">
            <a:avLst/>
          </a:prstGeom>
          <a:noFill/>
        </p:spPr>
        <p:txBody>
          <a:bodyPr wrap="square" rtlCol="0">
            <a:spAutoFit/>
          </a:bodyPr>
          <a:lstStyle/>
          <a:p>
            <a:pPr>
              <a:buClr>
                <a:schemeClr val="tx2">
                  <a:lumMod val="50000"/>
                </a:schemeClr>
              </a:buClr>
              <a:buSzPct val="100000"/>
            </a:pPr>
            <a:r>
              <a:rPr lang="en-US" sz="2000" dirty="0">
                <a:solidFill>
                  <a:schemeClr val="tx2">
                    <a:lumMod val="50000"/>
                  </a:schemeClr>
                </a:solidFill>
                <a:latin typeface="Helvetica" panose="020B0604020202020204" pitchFamily="34" charset="0"/>
                <a:cs typeface="Helvetica" panose="020B0604020202020204" pitchFamily="34" charset="0"/>
              </a:rPr>
              <a:t>The HPH Sector Integrated Risk Toolkit is an all-hazards risk assessment methodology for facilities and organizations in the healthcare and public health sector. This methodology measures risk as the product of the following three factors as they relate to public health infrastructure:</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457200" indent="-457200">
              <a:buClr>
                <a:schemeClr val="tx2">
                  <a:lumMod val="50000"/>
                </a:schemeClr>
              </a:buClr>
              <a:buSzPct val="100000"/>
              <a:buFont typeface="Wingdings" panose="05000000000000000000" pitchFamily="2" charset="2"/>
              <a:buChar char="Ø"/>
            </a:pPr>
            <a:r>
              <a:rPr lang="en-US" sz="2000" dirty="0">
                <a:solidFill>
                  <a:schemeClr val="tx2">
                    <a:lumMod val="50000"/>
                  </a:schemeClr>
                </a:solidFill>
                <a:latin typeface="Helvetica" panose="020B0604020202020204" pitchFamily="34" charset="0"/>
                <a:cs typeface="Helvetica" panose="020B0604020202020204" pitchFamily="34" charset="0"/>
              </a:rPr>
              <a:t>Likelihood of a hazard occurring</a:t>
            </a:r>
          </a:p>
          <a:p>
            <a:pPr marL="457200" indent="-457200">
              <a:buClr>
                <a:schemeClr val="tx2">
                  <a:lumMod val="50000"/>
                </a:schemeClr>
              </a:buClr>
              <a:buSzPct val="100000"/>
              <a:buFont typeface="Wingdings" panose="05000000000000000000" pitchFamily="2" charset="2"/>
              <a:buChar char="Ø"/>
            </a:pPr>
            <a:r>
              <a:rPr lang="en-US" sz="2000" dirty="0">
                <a:solidFill>
                  <a:schemeClr val="tx2">
                    <a:lumMod val="50000"/>
                  </a:schemeClr>
                </a:solidFill>
                <a:latin typeface="Helvetica" panose="020B0604020202020204" pitchFamily="34" charset="0"/>
                <a:cs typeface="Helvetica" panose="020B0604020202020204" pitchFamily="34" charset="0"/>
              </a:rPr>
              <a:t>Vulnerability to disruption from the hazard</a:t>
            </a:r>
          </a:p>
          <a:p>
            <a:pPr marL="457200" indent="-457200">
              <a:buClr>
                <a:schemeClr val="tx2">
                  <a:lumMod val="50000"/>
                </a:schemeClr>
              </a:buClr>
              <a:buSzPct val="100000"/>
              <a:buFont typeface="Wingdings" panose="05000000000000000000" pitchFamily="2" charset="2"/>
              <a:buChar char="Ø"/>
            </a:pPr>
            <a:r>
              <a:rPr lang="en-US" sz="2000" dirty="0">
                <a:solidFill>
                  <a:schemeClr val="tx2">
                    <a:lumMod val="50000"/>
                  </a:schemeClr>
                </a:solidFill>
                <a:latin typeface="Helvetica" panose="020B0604020202020204" pitchFamily="34" charset="0"/>
                <a:cs typeface="Helvetica" panose="020B0604020202020204" pitchFamily="34" charset="0"/>
              </a:rPr>
              <a:t>Level of impact the hazard will cause if it occurs</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sz="2000" dirty="0">
                <a:solidFill>
                  <a:schemeClr val="tx2">
                    <a:lumMod val="50000"/>
                  </a:schemeClr>
                </a:solidFill>
                <a:latin typeface="Helvetica" panose="020B0604020202020204" pitchFamily="34" charset="0"/>
                <a:cs typeface="Helvetica" panose="020B0604020202020204" pitchFamily="34" charset="0"/>
              </a:rPr>
              <a:t>The HPH Sector Integrated Risk Toolkit does not provide for the accurate measure for the following:</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342900" indent="-342900">
              <a:buClr>
                <a:schemeClr val="tx2">
                  <a:lumMod val="50000"/>
                </a:schemeClr>
              </a:buClr>
              <a:buSzPct val="100000"/>
              <a:buFont typeface="Wingdings" panose="05000000000000000000" pitchFamily="2" charset="2"/>
              <a:buChar char="Ø"/>
            </a:pPr>
            <a:r>
              <a:rPr lang="en-US" sz="2000" dirty="0">
                <a:solidFill>
                  <a:schemeClr val="tx2">
                    <a:lumMod val="50000"/>
                  </a:schemeClr>
                </a:solidFill>
                <a:latin typeface="Helvetica" panose="020B0604020202020204" pitchFamily="34" charset="0"/>
                <a:cs typeface="Helvetica" panose="020B0604020202020204" pitchFamily="34" charset="0"/>
              </a:rPr>
              <a:t>Overall risk and vulnerability for an entire planning jurisdiction</a:t>
            </a:r>
          </a:p>
          <a:p>
            <a:pPr marL="342900" indent="-342900">
              <a:buClr>
                <a:schemeClr val="tx2">
                  <a:lumMod val="50000"/>
                </a:schemeClr>
              </a:buClr>
              <a:buSzPct val="100000"/>
              <a:buFont typeface="Wingdings" panose="05000000000000000000" pitchFamily="2" charset="2"/>
              <a:buChar char="Ø"/>
            </a:pPr>
            <a:r>
              <a:rPr lang="en-US" sz="2000" dirty="0">
                <a:solidFill>
                  <a:schemeClr val="tx2">
                    <a:lumMod val="50000"/>
                  </a:schemeClr>
                </a:solidFill>
                <a:latin typeface="Helvetica" panose="020B0604020202020204" pitchFamily="34" charset="0"/>
                <a:cs typeface="Helvetica" panose="020B0604020202020204" pitchFamily="34" charset="0"/>
              </a:rPr>
              <a:t>Social characteristics of a planning jurisdiction</a:t>
            </a:r>
          </a:p>
          <a:p>
            <a:pPr marL="285750" indent="-285750">
              <a:buClr>
                <a:schemeClr val="tx2">
                  <a:lumMod val="50000"/>
                </a:schemeClr>
              </a:buClr>
              <a:buSzPct val="100000"/>
              <a:buFont typeface="Wingdings" panose="05000000000000000000" pitchFamily="2" charset="2"/>
              <a:buChar char="Ø"/>
            </a:pPr>
            <a:endParaRPr lang="en-US" sz="2000" i="1" dirty="0">
              <a:solidFill>
                <a:schemeClr val="tx2">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8974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508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Overview</a:t>
            </a:r>
          </a:p>
        </p:txBody>
      </p:sp>
      <p:sp>
        <p:nvSpPr>
          <p:cNvPr id="21" name="TextBox 20"/>
          <p:cNvSpPr txBox="1"/>
          <p:nvPr/>
        </p:nvSpPr>
        <p:spPr>
          <a:xfrm>
            <a:off x="1022762" y="1149962"/>
            <a:ext cx="7086600" cy="5078313"/>
          </a:xfrm>
          <a:prstGeom prst="rect">
            <a:avLst/>
          </a:prstGeom>
          <a:noFill/>
        </p:spPr>
        <p:txBody>
          <a:bodyPr wrap="square" rtlCol="0">
            <a:spAutoFit/>
          </a:bodyPr>
          <a:lstStyle/>
          <a:p>
            <a:pPr>
              <a:buClr>
                <a:schemeClr val="tx2">
                  <a:lumMod val="50000"/>
                </a:schemeClr>
              </a:buClr>
              <a:buSzPct val="100000"/>
            </a:pPr>
            <a:r>
              <a:rPr lang="en-US" sz="2000" dirty="0">
                <a:solidFill>
                  <a:schemeClr val="tx2">
                    <a:lumMod val="50000"/>
                  </a:schemeClr>
                </a:solidFill>
                <a:latin typeface="Helvetica" panose="020B0604020202020204" pitchFamily="34" charset="0"/>
                <a:cs typeface="Helvetica" panose="020B0604020202020204" pitchFamily="34" charset="0"/>
              </a:rPr>
              <a:t>Determination of risk is measured as the product of three factors: 1) the likelihood of a threat or hazard occurring (Threat), the vulnerability of an operation to disruption from a threat or hazard (Vulnerability), and the level of impact the threat or hazard will cause should it occur (Consequence)</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sz="2000" dirty="0">
                <a:solidFill>
                  <a:schemeClr val="tx2">
                    <a:lumMod val="50000"/>
                  </a:schemeClr>
                </a:solidFill>
                <a:latin typeface="Helvetica" panose="020B0604020202020204" pitchFamily="34" charset="0"/>
                <a:cs typeface="Helvetica" panose="020B0604020202020204" pitchFamily="34" charset="0"/>
              </a:rPr>
              <a:t>The tool is broken into three separate modules:</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457200" indent="-457200">
              <a:buClr>
                <a:schemeClr val="tx2">
                  <a:lumMod val="50000"/>
                </a:schemeClr>
              </a:buClr>
              <a:buSzPct val="100000"/>
              <a:buFont typeface="Wingdings" panose="05000000000000000000" pitchFamily="2" charset="2"/>
              <a:buChar char="Ø"/>
            </a:pPr>
            <a:r>
              <a:rPr lang="en-US" sz="2000" dirty="0">
                <a:solidFill>
                  <a:schemeClr val="tx2">
                    <a:lumMod val="50000"/>
                  </a:schemeClr>
                </a:solidFill>
                <a:latin typeface="Helvetica" panose="020B0604020202020204" pitchFamily="34" charset="0"/>
                <a:cs typeface="Helvetica" panose="020B0604020202020204" pitchFamily="34" charset="0"/>
              </a:rPr>
              <a:t>Threat/Hazard Assessment Module (THAM)</a:t>
            </a:r>
          </a:p>
          <a:p>
            <a:pPr marL="457200" indent="-457200">
              <a:buClr>
                <a:schemeClr val="tx2">
                  <a:lumMod val="50000"/>
                </a:schemeClr>
              </a:buClr>
              <a:buSzPct val="100000"/>
              <a:buFont typeface="Wingdings" panose="05000000000000000000" pitchFamily="2" charset="2"/>
              <a:buChar char="Ø"/>
            </a:pPr>
            <a:r>
              <a:rPr lang="en-US" sz="2000" dirty="0">
                <a:solidFill>
                  <a:schemeClr val="tx2">
                    <a:lumMod val="50000"/>
                  </a:schemeClr>
                </a:solidFill>
                <a:latin typeface="Helvetica" panose="020B0604020202020204" pitchFamily="34" charset="0"/>
                <a:cs typeface="Helvetica" panose="020B0604020202020204" pitchFamily="34" charset="0"/>
              </a:rPr>
              <a:t>Rapid Infrastructure Survey Tool Vulnerability Module (RIST-V)</a:t>
            </a:r>
          </a:p>
          <a:p>
            <a:pPr marL="457200" indent="-457200">
              <a:buClr>
                <a:schemeClr val="tx2">
                  <a:lumMod val="50000"/>
                </a:schemeClr>
              </a:buClr>
              <a:buSzPct val="100000"/>
              <a:buFont typeface="Wingdings" panose="05000000000000000000" pitchFamily="2" charset="2"/>
              <a:buChar char="Ø"/>
            </a:pPr>
            <a:r>
              <a:rPr lang="en-US" sz="2000" dirty="0">
                <a:solidFill>
                  <a:schemeClr val="tx2">
                    <a:lumMod val="50000"/>
                  </a:schemeClr>
                </a:solidFill>
                <a:latin typeface="Helvetica" panose="020B0604020202020204" pitchFamily="34" charset="0"/>
                <a:cs typeface="Helvetica" panose="020B0604020202020204" pitchFamily="34" charset="0"/>
              </a:rPr>
              <a:t>Rapid Infrastructure Survey Tool Consequence and Criticality Module (RIST-C)</a:t>
            </a:r>
          </a:p>
          <a:p>
            <a:pPr marL="457200" indent="-45720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sz="2000" dirty="0">
                <a:solidFill>
                  <a:schemeClr val="tx2">
                    <a:lumMod val="50000"/>
                  </a:schemeClr>
                </a:solidFill>
                <a:latin typeface="Helvetica" panose="020B0604020202020204" pitchFamily="34" charset="0"/>
                <a:cs typeface="Helvetica" panose="020B0604020202020204" pitchFamily="34" charset="0"/>
              </a:rPr>
              <a:t>All modules are accessed through a dashboard, which calculates risk for each facility using the following formula:</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algn="ctr">
              <a:buClr>
                <a:schemeClr val="tx2">
                  <a:lumMod val="50000"/>
                </a:schemeClr>
              </a:buClr>
              <a:buSzPct val="100000"/>
            </a:pPr>
            <a:r>
              <a:rPr lang="en-US" sz="2000" b="1" i="1" dirty="0">
                <a:solidFill>
                  <a:schemeClr val="tx2">
                    <a:lumMod val="50000"/>
                  </a:schemeClr>
                </a:solidFill>
                <a:latin typeface="Helvetica" panose="020B0604020202020204" pitchFamily="34" charset="0"/>
                <a:cs typeface="Helvetica" panose="020B0604020202020204" pitchFamily="34" charset="0"/>
              </a:rPr>
              <a:t>Risk = T x V x C</a:t>
            </a:r>
          </a:p>
        </p:txBody>
      </p:sp>
    </p:spTree>
    <p:extLst>
      <p:ext uri="{BB962C8B-B14F-4D97-AF65-F5344CB8AC3E}">
        <p14:creationId xmlns:p14="http://schemas.microsoft.com/office/powerpoint/2010/main" val="200979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508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Getting Started</a:t>
            </a:r>
          </a:p>
        </p:txBody>
      </p:sp>
      <p:sp>
        <p:nvSpPr>
          <p:cNvPr id="21" name="TextBox 20"/>
          <p:cNvSpPr txBox="1"/>
          <p:nvPr/>
        </p:nvSpPr>
        <p:spPr>
          <a:xfrm>
            <a:off x="457200" y="1149962"/>
            <a:ext cx="8229600" cy="369332"/>
          </a:xfrm>
          <a:prstGeom prst="rect">
            <a:avLst/>
          </a:prstGeom>
          <a:noFill/>
        </p:spPr>
        <p:txBody>
          <a:bodyPr wrap="square" rtlCol="0">
            <a:spAutoFit/>
          </a:bodyPr>
          <a:lstStyle/>
          <a:p>
            <a:pPr>
              <a:buClr>
                <a:schemeClr val="tx2">
                  <a:lumMod val="50000"/>
                </a:schemeClr>
              </a:buClr>
              <a:buSzPct val="100000"/>
            </a:pPr>
            <a:r>
              <a:rPr lang="en-US" b="1" dirty="0">
                <a:solidFill>
                  <a:schemeClr val="tx2">
                    <a:lumMod val="50000"/>
                  </a:schemeClr>
                </a:solidFill>
                <a:latin typeface="Helvetica" panose="020B0604020202020204" pitchFamily="34" charset="0"/>
                <a:cs typeface="Helvetica" panose="020B0604020202020204" pitchFamily="34" charset="0"/>
              </a:rPr>
              <a:t>Go To: </a:t>
            </a:r>
            <a:r>
              <a:rPr lang="en-US" dirty="0">
                <a:solidFill>
                  <a:schemeClr val="tx2">
                    <a:lumMod val="50000"/>
                  </a:schemeClr>
                </a:solidFill>
                <a:latin typeface="Helvetica" panose="020B0604020202020204" pitchFamily="34" charset="0"/>
                <a:cs typeface="Helvetica" panose="020B0604020202020204" pitchFamily="34" charset="0"/>
                <a:hlinkClick r:id="rId5"/>
              </a:rPr>
              <a:t>https://www.phe.gov/Preparedness/planning/RISC/Pages/default.aspx</a:t>
            </a:r>
          </a:p>
        </p:txBody>
      </p:sp>
      <p:sp>
        <p:nvSpPr>
          <p:cNvPr id="13" name="TextBox 12">
            <a:extLst>
              <a:ext uri="{FF2B5EF4-FFF2-40B4-BE49-F238E27FC236}">
                <a16:creationId xmlns:a16="http://schemas.microsoft.com/office/drawing/2014/main" id="{9CC7C887-E341-4A50-9CFF-46AF8F465053}"/>
              </a:ext>
            </a:extLst>
          </p:cNvPr>
          <p:cNvSpPr txBox="1"/>
          <p:nvPr/>
        </p:nvSpPr>
        <p:spPr>
          <a:xfrm>
            <a:off x="459740" y="1519294"/>
            <a:ext cx="8229600" cy="4524315"/>
          </a:xfrm>
          <a:prstGeom prst="rect">
            <a:avLst/>
          </a:prstGeom>
          <a:noFill/>
        </p:spPr>
        <p:txBody>
          <a:bodyPr wrap="square" rtlCol="0">
            <a:spAutoFit/>
          </a:bodyPr>
          <a:lstStyle/>
          <a:p>
            <a:pPr marL="285750" indent="-285750">
              <a:buClr>
                <a:schemeClr val="tx2">
                  <a:lumMod val="50000"/>
                </a:schemeClr>
              </a:buClr>
              <a:buSzPct val="100000"/>
              <a:buFont typeface="Wingdings" panose="05000000000000000000" pitchFamily="2" charset="2"/>
              <a:buChar char="Ø"/>
            </a:pPr>
            <a:endParaRPr lang="en-US"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Download and Extract (unzip) the compressed files</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For the toolkit to function properly, do not change the names of the files or folders within the HPH RISC folder or move them once installed</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Make sure that all of the modules are in the same folder (</a:t>
            </a:r>
            <a:r>
              <a:rPr lang="en-US" i="1" dirty="0" err="1">
                <a:solidFill>
                  <a:schemeClr val="tx2">
                    <a:lumMod val="50000"/>
                  </a:schemeClr>
                </a:solidFill>
                <a:latin typeface="Helvetica" panose="020B0604020202020204" pitchFamily="34" charset="0"/>
                <a:cs typeface="Helvetica" panose="020B0604020202020204" pitchFamily="34" charset="0"/>
              </a:rPr>
              <a:t>HPH_RISC_Dasboard</a:t>
            </a:r>
            <a:r>
              <a:rPr lang="en-US" i="1" dirty="0">
                <a:solidFill>
                  <a:schemeClr val="tx2">
                    <a:lumMod val="50000"/>
                  </a:schemeClr>
                </a:solidFill>
                <a:latin typeface="Helvetica" panose="020B0604020202020204" pitchFamily="34" charset="0"/>
                <a:cs typeface="Helvetica" panose="020B0604020202020204" pitchFamily="34" charset="0"/>
              </a:rPr>
              <a:t>, HPH_RISC_THAM, HPH_RISC_RISTV, and HPH_RISC_RISTC</a:t>
            </a:r>
            <a:r>
              <a:rPr lang="en-US" dirty="0">
                <a:solidFill>
                  <a:schemeClr val="tx2">
                    <a:lumMod val="50000"/>
                  </a:schemeClr>
                </a:solidFill>
                <a:latin typeface="Helvetica" panose="020B0604020202020204" pitchFamily="34" charset="0"/>
                <a:cs typeface="Helvetica" panose="020B0604020202020204" pitchFamily="34" charset="0"/>
              </a:rPr>
              <a:t>)</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Open HPH_RISC, select </a:t>
            </a:r>
            <a:r>
              <a:rPr lang="en-US" dirty="0" err="1">
                <a:solidFill>
                  <a:schemeClr val="tx2">
                    <a:lumMod val="50000"/>
                  </a:schemeClr>
                </a:solidFill>
                <a:latin typeface="Helvetica" panose="020B0604020202020204" pitchFamily="34" charset="0"/>
                <a:cs typeface="Helvetica" panose="020B0604020202020204" pitchFamily="34" charset="0"/>
              </a:rPr>
              <a:t>HPH_RISC_Dashboard</a:t>
            </a:r>
            <a:endParaRPr lang="en-US"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endParaRPr lang="en-US" sz="6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endParaRPr lang="en-US" sz="14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sz="1400" dirty="0">
                <a:solidFill>
                  <a:schemeClr val="tx2">
                    <a:lumMod val="50000"/>
                  </a:schemeClr>
                </a:solidFill>
                <a:latin typeface="Helvetica" panose="020B0604020202020204" pitchFamily="34" charset="0"/>
                <a:cs typeface="Helvetica" panose="020B0604020202020204" pitchFamily="34" charset="0"/>
              </a:rPr>
              <a:t>Resources:</a:t>
            </a:r>
          </a:p>
          <a:p>
            <a:pPr marL="285750" indent="-285750">
              <a:buClr>
                <a:schemeClr val="tx2">
                  <a:lumMod val="50000"/>
                </a:schemeClr>
              </a:buClr>
              <a:buSzPct val="100000"/>
              <a:buFont typeface="Wingdings" panose="05000000000000000000" pitchFamily="2" charset="2"/>
              <a:buChar char="Ø"/>
            </a:pPr>
            <a:r>
              <a:rPr lang="en-US" sz="1400" dirty="0">
                <a:solidFill>
                  <a:schemeClr val="tx2">
                    <a:lumMod val="50000"/>
                  </a:schemeClr>
                </a:solidFill>
                <a:latin typeface="Helvetica" panose="020B0604020202020204" pitchFamily="34" charset="0"/>
                <a:cs typeface="Helvetica" panose="020B0604020202020204" pitchFamily="34" charset="0"/>
                <a:hlinkClick r:id="rId6"/>
              </a:rPr>
              <a:t>Frequently Asked Questions</a:t>
            </a:r>
            <a:endParaRPr lang="en-US" sz="14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sz="1400" dirty="0">
                <a:solidFill>
                  <a:schemeClr val="tx2">
                    <a:lumMod val="50000"/>
                  </a:schemeClr>
                </a:solidFill>
                <a:latin typeface="Helvetica" panose="020B0604020202020204" pitchFamily="34" charset="0"/>
                <a:cs typeface="Helvetica" panose="020B0604020202020204" pitchFamily="34" charset="0"/>
                <a:hlinkClick r:id="rId7"/>
              </a:rPr>
              <a:t>Toolkit Reference Guide </a:t>
            </a:r>
            <a:endParaRPr lang="en-US" sz="14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sz="1400" dirty="0">
                <a:solidFill>
                  <a:schemeClr val="tx2">
                    <a:lumMod val="50000"/>
                  </a:schemeClr>
                </a:solidFill>
                <a:latin typeface="Helvetica" panose="020B0604020202020204" pitchFamily="34" charset="0"/>
                <a:cs typeface="Helvetica" panose="020B0604020202020204" pitchFamily="34" charset="0"/>
                <a:hlinkClick r:id="rId8"/>
              </a:rPr>
              <a:t>Threat/Hazard Assessment Module Narrative</a:t>
            </a:r>
            <a:endParaRPr lang="en-US" sz="14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endParaRPr lang="en-US"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endParaRPr lang="en-US" dirty="0">
              <a:solidFill>
                <a:schemeClr val="tx2">
                  <a:lumMod val="50000"/>
                </a:schemeClr>
              </a:solidFill>
              <a:latin typeface="Helvetica" panose="020B0604020202020204" pitchFamily="34" charset="0"/>
              <a:cs typeface="Helvetica" panose="020B0604020202020204" pitchFamily="34" charset="0"/>
            </a:endParaRPr>
          </a:p>
        </p:txBody>
      </p:sp>
      <p:pic>
        <p:nvPicPr>
          <p:cNvPr id="3" name="Picture 2">
            <a:extLst>
              <a:ext uri="{FF2B5EF4-FFF2-40B4-BE49-F238E27FC236}">
                <a16:creationId xmlns:a16="http://schemas.microsoft.com/office/drawing/2014/main" id="{24CA7188-5EFC-4686-88CB-3B7E364FE584}"/>
              </a:ext>
            </a:extLst>
          </p:cNvPr>
          <p:cNvPicPr>
            <a:picLocks noChangeAspect="1"/>
          </p:cNvPicPr>
          <p:nvPr/>
        </p:nvPicPr>
        <p:blipFill rotWithShape="1">
          <a:blip r:embed="rId9"/>
          <a:srcRect l="60994" t="21265" r="31369" b="60719"/>
          <a:stretch/>
        </p:blipFill>
        <p:spPr>
          <a:xfrm>
            <a:off x="5236366" y="4218381"/>
            <a:ext cx="3455514" cy="2194560"/>
          </a:xfrm>
          <a:prstGeom prst="rect">
            <a:avLst/>
          </a:prstGeom>
          <a:ln>
            <a:solidFill>
              <a:schemeClr val="tx2">
                <a:lumMod val="50000"/>
              </a:schemeClr>
            </a:solidFill>
          </a:ln>
        </p:spPr>
      </p:pic>
      <p:sp>
        <p:nvSpPr>
          <p:cNvPr id="15" name="Oval 14">
            <a:extLst>
              <a:ext uri="{FF2B5EF4-FFF2-40B4-BE49-F238E27FC236}">
                <a16:creationId xmlns:a16="http://schemas.microsoft.com/office/drawing/2014/main" id="{CBA5A82B-12EE-436F-8019-9585F485D364}"/>
              </a:ext>
            </a:extLst>
          </p:cNvPr>
          <p:cNvSpPr/>
          <p:nvPr/>
        </p:nvSpPr>
        <p:spPr>
          <a:xfrm>
            <a:off x="6705600" y="5181600"/>
            <a:ext cx="1600200" cy="3086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971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508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DASHBOARD</a:t>
            </a:r>
          </a:p>
        </p:txBody>
      </p:sp>
      <p:sp>
        <p:nvSpPr>
          <p:cNvPr id="13" name="TextBox 12">
            <a:extLst>
              <a:ext uri="{FF2B5EF4-FFF2-40B4-BE49-F238E27FC236}">
                <a16:creationId xmlns:a16="http://schemas.microsoft.com/office/drawing/2014/main" id="{3006D7A7-71E1-4611-956F-5D61577F9634}"/>
              </a:ext>
            </a:extLst>
          </p:cNvPr>
          <p:cNvSpPr txBox="1"/>
          <p:nvPr/>
        </p:nvSpPr>
        <p:spPr>
          <a:xfrm>
            <a:off x="457200" y="1149962"/>
            <a:ext cx="8229600" cy="2769989"/>
          </a:xfrm>
          <a:prstGeom prst="rect">
            <a:avLst/>
          </a:prstGeom>
          <a:noFill/>
        </p:spPr>
        <p:txBody>
          <a:bodyPr wrap="square" rtlCol="0">
            <a:spAutoFit/>
          </a:bodyPr>
          <a:lstStyle/>
          <a:p>
            <a:pPr>
              <a:buClr>
                <a:schemeClr val="tx2">
                  <a:lumMod val="50000"/>
                </a:schemeClr>
              </a:buClr>
              <a:buSzPct val="100000"/>
            </a:pPr>
            <a:r>
              <a:rPr lang="en-US" dirty="0">
                <a:solidFill>
                  <a:schemeClr val="tx2">
                    <a:lumMod val="50000"/>
                  </a:schemeClr>
                </a:solidFill>
                <a:latin typeface="Helvetica" panose="020B0604020202020204" pitchFamily="34" charset="0"/>
                <a:cs typeface="Helvetica" panose="020B0604020202020204" pitchFamily="34" charset="0"/>
              </a:rPr>
              <a:t>Allows for clear navigation between THAM, RIST-V, and RIST-C modules, as well as cumulative summary of data entered</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Open </a:t>
            </a:r>
            <a:r>
              <a:rPr lang="en-US" b="1" dirty="0" err="1">
                <a:solidFill>
                  <a:srgbClr val="FF0000"/>
                </a:solidFill>
                <a:latin typeface="Helvetica" panose="020B0604020202020204" pitchFamily="34" charset="0"/>
                <a:cs typeface="Helvetica" panose="020B0604020202020204" pitchFamily="34" charset="0"/>
              </a:rPr>
              <a:t>HPH_RISC_Dashboard</a:t>
            </a:r>
            <a:endParaRPr lang="en-US" b="1" dirty="0">
              <a:solidFill>
                <a:srgbClr val="FF0000"/>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Select </a:t>
            </a:r>
            <a:r>
              <a:rPr lang="en-US" b="1" dirty="0">
                <a:solidFill>
                  <a:schemeClr val="tx2">
                    <a:lumMod val="50000"/>
                  </a:schemeClr>
                </a:solidFill>
                <a:latin typeface="Helvetica" panose="020B0604020202020204" pitchFamily="34" charset="0"/>
                <a:cs typeface="Helvetica" panose="020B0604020202020204" pitchFamily="34" charset="0"/>
              </a:rPr>
              <a:t>“START”</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Enter Facility Name</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Select </a:t>
            </a:r>
            <a:r>
              <a:rPr lang="en-US" b="1" dirty="0">
                <a:solidFill>
                  <a:schemeClr val="tx2">
                    <a:lumMod val="50000"/>
                  </a:schemeClr>
                </a:solidFill>
                <a:latin typeface="Helvetica" panose="020B0604020202020204" pitchFamily="34" charset="0"/>
                <a:cs typeface="Helvetica" panose="020B0604020202020204" pitchFamily="34" charset="0"/>
              </a:rPr>
              <a:t>“Start THAM”</a:t>
            </a:r>
          </a:p>
          <a:p>
            <a:pPr marL="285750" indent="-285750">
              <a:buClr>
                <a:schemeClr val="tx2">
                  <a:lumMod val="50000"/>
                </a:schemeClr>
              </a:buClr>
              <a:buSzPct val="100000"/>
              <a:buFont typeface="Wingdings" panose="05000000000000000000" pitchFamily="2" charset="2"/>
              <a:buChar char="Ø"/>
            </a:pPr>
            <a:endParaRPr lang="en-US"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p:txBody>
      </p:sp>
      <p:pic>
        <p:nvPicPr>
          <p:cNvPr id="3" name="Picture 2">
            <a:extLst>
              <a:ext uri="{FF2B5EF4-FFF2-40B4-BE49-F238E27FC236}">
                <a16:creationId xmlns:a16="http://schemas.microsoft.com/office/drawing/2014/main" id="{5AD07ABE-4007-4BB8-B120-9C69B3F80DFC}"/>
              </a:ext>
            </a:extLst>
          </p:cNvPr>
          <p:cNvPicPr>
            <a:picLocks noChangeAspect="1"/>
          </p:cNvPicPr>
          <p:nvPr/>
        </p:nvPicPr>
        <p:blipFill rotWithShape="1">
          <a:blip r:embed="rId5"/>
          <a:srcRect l="667" t="11423" r="77443" b="30089"/>
          <a:stretch/>
        </p:blipFill>
        <p:spPr>
          <a:xfrm>
            <a:off x="3284563" y="2320482"/>
            <a:ext cx="4956912" cy="3566160"/>
          </a:xfrm>
          <a:prstGeom prst="rect">
            <a:avLst/>
          </a:prstGeom>
          <a:ln w="12700">
            <a:solidFill>
              <a:schemeClr val="tx2">
                <a:lumMod val="50000"/>
              </a:schemeClr>
            </a:solidFill>
          </a:ln>
        </p:spPr>
      </p:pic>
      <p:sp>
        <p:nvSpPr>
          <p:cNvPr id="4" name="Oval 3">
            <a:extLst>
              <a:ext uri="{FF2B5EF4-FFF2-40B4-BE49-F238E27FC236}">
                <a16:creationId xmlns:a16="http://schemas.microsoft.com/office/drawing/2014/main" id="{166FE4DF-FF98-4489-AF12-429CAFF7DFDC}"/>
              </a:ext>
            </a:extLst>
          </p:cNvPr>
          <p:cNvSpPr/>
          <p:nvPr/>
        </p:nvSpPr>
        <p:spPr>
          <a:xfrm>
            <a:off x="3657600" y="2590800"/>
            <a:ext cx="1600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C00F686-C0D6-4563-AC1F-0607B3C214B8}"/>
              </a:ext>
            </a:extLst>
          </p:cNvPr>
          <p:cNvSpPr/>
          <p:nvPr/>
        </p:nvSpPr>
        <p:spPr>
          <a:xfrm>
            <a:off x="5105400" y="2975418"/>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17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508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Threat/Hazard Assessment Module</a:t>
            </a:r>
          </a:p>
        </p:txBody>
      </p:sp>
      <p:sp>
        <p:nvSpPr>
          <p:cNvPr id="13" name="TextBox 12">
            <a:extLst>
              <a:ext uri="{FF2B5EF4-FFF2-40B4-BE49-F238E27FC236}">
                <a16:creationId xmlns:a16="http://schemas.microsoft.com/office/drawing/2014/main" id="{3006D7A7-71E1-4611-956F-5D61577F9634}"/>
              </a:ext>
            </a:extLst>
          </p:cNvPr>
          <p:cNvSpPr txBox="1"/>
          <p:nvPr/>
        </p:nvSpPr>
        <p:spPr>
          <a:xfrm>
            <a:off x="457200" y="1149962"/>
            <a:ext cx="8229600" cy="3200876"/>
          </a:xfrm>
          <a:prstGeom prst="rect">
            <a:avLst/>
          </a:prstGeom>
          <a:noFill/>
        </p:spPr>
        <p:txBody>
          <a:bodyPr wrap="square" rtlCol="0">
            <a:spAutoFit/>
          </a:bodyPr>
          <a:lstStyle/>
          <a:p>
            <a:pPr>
              <a:buClr>
                <a:schemeClr val="tx2">
                  <a:lumMod val="50000"/>
                </a:schemeClr>
              </a:buClr>
              <a:buSzPct val="100000"/>
            </a:pPr>
            <a:r>
              <a:rPr lang="en-US" dirty="0">
                <a:solidFill>
                  <a:schemeClr val="tx2">
                    <a:lumMod val="50000"/>
                  </a:schemeClr>
                </a:solidFill>
                <a:latin typeface="Helvetica" panose="020B0604020202020204" pitchFamily="34" charset="0"/>
                <a:cs typeface="Helvetica" panose="020B0604020202020204" pitchFamily="34" charset="0"/>
              </a:rPr>
              <a:t>Data-driven module/tool to identify most relevant threats and hazards facing a facility using geographic location and internet-based data on hazard occurrences to estimate likelihood</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Local health departments should use this module to identify both internal and external threats/hazards to their public health facility</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External threats that are not relevant to the jurisdiction (tsunami or volcano) may be skipped</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34 distinct external hazards (HAZMAT spills, inclement weather, tsunami)</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33 local/internal hazards (HVAC failure, theft, etc.)</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20145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1046"/>
          <p:cNvPicPr>
            <a:picLocks noChangeAspect="1" noChangeArrowheads="1"/>
          </p:cNvPicPr>
          <p:nvPr/>
        </p:nvPicPr>
        <p:blipFill rotWithShape="1">
          <a:blip r:embed="rId3">
            <a:clrChange>
              <a:clrFrom>
                <a:srgbClr val="CF9729"/>
              </a:clrFrom>
              <a:clrTo>
                <a:srgbClr val="CF9729">
                  <a:alpha val="0"/>
                </a:srgbClr>
              </a:clrTo>
            </a:clrChange>
            <a:graysc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792"/>
          <a:stretch/>
        </p:blipFill>
        <p:spPr bwMode="auto">
          <a:xfrm>
            <a:off x="1" y="0"/>
            <a:ext cx="9144000" cy="6858000"/>
          </a:xfrm>
          <a:prstGeom prst="rect">
            <a:avLst/>
          </a:prstGeom>
          <a:noFill/>
          <a:ln w="57150" cmpd="thinThick">
            <a:noFill/>
            <a:miter lim="800000"/>
            <a:headEnd/>
            <a:tailEnd/>
          </a:ln>
          <a:effectLst/>
        </p:spPr>
      </p:pic>
      <p:sp>
        <p:nvSpPr>
          <p:cNvPr id="5" name="Rectangle 4"/>
          <p:cNvSpPr/>
          <p:nvPr/>
        </p:nvSpPr>
        <p:spPr>
          <a:xfrm>
            <a:off x="5080" y="508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accent1">
                  <a:lumMod val="50000"/>
                </a:schemeClr>
              </a:solidFill>
              <a:latin typeface="Georgia" panose="02040502050405020303" pitchFamily="18" charset="0"/>
            </a:endParaRPr>
          </a:p>
        </p:txBody>
      </p:sp>
      <p:sp>
        <p:nvSpPr>
          <p:cNvPr id="9" name="Rectangle 8"/>
          <p:cNvSpPr/>
          <p:nvPr/>
        </p:nvSpPr>
        <p:spPr>
          <a:xfrm>
            <a:off x="1" y="6629400"/>
            <a:ext cx="9144000" cy="2286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cxnSp>
        <p:nvCxnSpPr>
          <p:cNvPr id="7" name="Straight Connector 6"/>
          <p:cNvCxnSpPr/>
          <p:nvPr/>
        </p:nvCxnSpPr>
        <p:spPr>
          <a:xfrm>
            <a:off x="0" y="6629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5333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bg1"/>
              </a:solidFill>
              <a:latin typeface="Garamond" panose="02020404030301010803" pitchFamily="18" charset="0"/>
            </a:endParaRPr>
          </a:p>
        </p:txBody>
      </p:sp>
      <p:sp>
        <p:nvSpPr>
          <p:cNvPr id="2" name="Rectangle 1"/>
          <p:cNvSpPr/>
          <p:nvPr/>
        </p:nvSpPr>
        <p:spPr>
          <a:xfrm>
            <a:off x="902525" y="1367790"/>
            <a:ext cx="7327075" cy="1938992"/>
          </a:xfrm>
          <a:prstGeom prst="rect">
            <a:avLst/>
          </a:prstGeom>
        </p:spPr>
        <p:txBody>
          <a:bodyPr wrap="square">
            <a:spAutoFit/>
          </a:bodyPr>
          <a:lstStyle/>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latin typeface="Georgia" panose="02040502050405020303" pitchFamily="18" charset="0"/>
            </a:endParaRPr>
          </a:p>
          <a:p>
            <a:pPr marL="342900" indent="-342900">
              <a:buFont typeface="Arial" panose="020B0604020202020204" pitchFamily="34" charset="0"/>
              <a:buChar char="•"/>
            </a:pPr>
            <a:endParaRPr lang="en-US" sz="2000" dirty="0"/>
          </a:p>
        </p:txBody>
      </p:sp>
      <p:cxnSp>
        <p:nvCxnSpPr>
          <p:cNvPr id="17" name="Straight Connector 16"/>
          <p:cNvCxnSpPr/>
          <p:nvPr/>
        </p:nvCxnSpPr>
        <p:spPr>
          <a:xfrm>
            <a:off x="0" y="533400"/>
            <a:ext cx="9144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00952"/>
            <a:ext cx="8991602" cy="331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solidFill>
                  <a:srgbClr val="FFC000"/>
                </a:solidFill>
                <a:latin typeface="Garamond" panose="02020404030301010803" pitchFamily="18" charset="0"/>
              </a:rPr>
              <a:t>Threat/Hazard Assessment Module</a:t>
            </a:r>
          </a:p>
        </p:txBody>
      </p:sp>
      <p:sp>
        <p:nvSpPr>
          <p:cNvPr id="13" name="TextBox 12">
            <a:extLst>
              <a:ext uri="{FF2B5EF4-FFF2-40B4-BE49-F238E27FC236}">
                <a16:creationId xmlns:a16="http://schemas.microsoft.com/office/drawing/2014/main" id="{3006D7A7-71E1-4611-956F-5D61577F9634}"/>
              </a:ext>
            </a:extLst>
          </p:cNvPr>
          <p:cNvSpPr txBox="1"/>
          <p:nvPr/>
        </p:nvSpPr>
        <p:spPr>
          <a:xfrm>
            <a:off x="457200" y="1149962"/>
            <a:ext cx="8229600" cy="3908762"/>
          </a:xfrm>
          <a:prstGeom prst="rect">
            <a:avLst/>
          </a:prstGeom>
          <a:noFill/>
        </p:spPr>
        <p:txBody>
          <a:bodyPr wrap="square" rtlCol="0">
            <a:spAutoFit/>
          </a:bodyPr>
          <a:lstStyle/>
          <a:p>
            <a:pPr>
              <a:buClr>
                <a:schemeClr val="tx2">
                  <a:lumMod val="50000"/>
                </a:schemeClr>
              </a:buClr>
              <a:buSzPct val="100000"/>
            </a:pPr>
            <a:r>
              <a:rPr lang="en-US" dirty="0">
                <a:solidFill>
                  <a:schemeClr val="tx2">
                    <a:lumMod val="50000"/>
                  </a:schemeClr>
                </a:solidFill>
                <a:latin typeface="Helvetica" panose="020B0604020202020204" pitchFamily="34" charset="0"/>
                <a:cs typeface="Helvetica" panose="020B0604020202020204" pitchFamily="34" charset="0"/>
              </a:rPr>
              <a:t>Series of questions used to generate a Threat/Hazard Rating that describes relative likelihood of occurrence.</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Facility Characterization</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Basic information regarding the location/function of facility</a:t>
            </a:r>
          </a:p>
          <a:p>
            <a:pPr marL="285750" indent="-285750">
              <a:buClr>
                <a:schemeClr val="tx2">
                  <a:lumMod val="50000"/>
                </a:schemeClr>
              </a:buClr>
              <a:buSzPct val="100000"/>
              <a:buFont typeface="Wingdings" panose="05000000000000000000" pitchFamily="2" charset="2"/>
              <a:buChar char="Ø"/>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i="1" dirty="0">
                <a:solidFill>
                  <a:srgbClr val="FF0000"/>
                </a:solidFill>
                <a:latin typeface="Helvetica" panose="020B0604020202020204" pitchFamily="34" charset="0"/>
                <a:cs typeface="Helvetica" panose="020B0604020202020204" pitchFamily="34" charset="0"/>
              </a:rPr>
              <a:t>Individual Hazards</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Allows access of </a:t>
            </a:r>
            <a:r>
              <a:rPr lang="en-US" b="1" dirty="0">
                <a:solidFill>
                  <a:schemeClr val="tx2">
                    <a:lumMod val="50000"/>
                  </a:schemeClr>
                </a:solidFill>
                <a:latin typeface="Helvetica" panose="020B0604020202020204" pitchFamily="34" charset="0"/>
                <a:cs typeface="Helvetica" panose="020B0604020202020204" pitchFamily="34" charset="0"/>
              </a:rPr>
              <a:t>34 internet-based sources </a:t>
            </a:r>
            <a:r>
              <a:rPr lang="en-US" dirty="0">
                <a:solidFill>
                  <a:schemeClr val="tx2">
                    <a:lumMod val="50000"/>
                  </a:schemeClr>
                </a:solidFill>
                <a:latin typeface="Helvetica" panose="020B0604020202020204" pitchFamily="34" charset="0"/>
                <a:cs typeface="Helvetica" panose="020B0604020202020204" pitchFamily="34" charset="0"/>
              </a:rPr>
              <a:t>for data needed to calculate threat/hazard for specific area</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a:p>
            <a:pPr>
              <a:buClr>
                <a:schemeClr val="tx2">
                  <a:lumMod val="50000"/>
                </a:schemeClr>
              </a:buClr>
              <a:buSzPct val="100000"/>
            </a:pPr>
            <a:r>
              <a:rPr lang="en-US" b="1" dirty="0">
                <a:solidFill>
                  <a:srgbClr val="FF0000"/>
                </a:solidFill>
                <a:latin typeface="Helvetica" panose="020B0604020202020204" pitchFamily="34" charset="0"/>
                <a:cs typeface="Helvetica" panose="020B0604020202020204" pitchFamily="34" charset="0"/>
              </a:rPr>
              <a:t>Local Hazards</a:t>
            </a:r>
          </a:p>
          <a:p>
            <a:pPr marL="285750" indent="-285750">
              <a:buClr>
                <a:schemeClr val="tx2">
                  <a:lumMod val="50000"/>
                </a:schemeClr>
              </a:buClr>
              <a:buSzPct val="100000"/>
              <a:buFont typeface="Wingdings" panose="05000000000000000000" pitchFamily="2" charset="2"/>
              <a:buChar char="Ø"/>
            </a:pPr>
            <a:r>
              <a:rPr lang="en-US" b="1" dirty="0">
                <a:solidFill>
                  <a:schemeClr val="tx2">
                    <a:lumMod val="50000"/>
                  </a:schemeClr>
                </a:solidFill>
                <a:latin typeface="Helvetica" panose="020B0604020202020204" pitchFamily="34" charset="0"/>
                <a:cs typeface="Helvetica" panose="020B0604020202020204" pitchFamily="34" charset="0"/>
              </a:rPr>
              <a:t>33 local, facility-level hazards </a:t>
            </a:r>
            <a:r>
              <a:rPr lang="en-US" dirty="0">
                <a:solidFill>
                  <a:schemeClr val="tx2">
                    <a:lumMod val="50000"/>
                  </a:schemeClr>
                </a:solidFill>
                <a:latin typeface="Helvetica" panose="020B0604020202020204" pitchFamily="34" charset="0"/>
                <a:cs typeface="Helvetica" panose="020B0604020202020204" pitchFamily="34" charset="0"/>
              </a:rPr>
              <a:t>for which no national or sector level data is available</a:t>
            </a:r>
          </a:p>
          <a:p>
            <a:pPr marL="285750" indent="-285750">
              <a:buClr>
                <a:schemeClr val="tx2">
                  <a:lumMod val="50000"/>
                </a:schemeClr>
              </a:buClr>
              <a:buSzPct val="100000"/>
              <a:buFont typeface="Wingdings" panose="05000000000000000000" pitchFamily="2" charset="2"/>
              <a:buChar char="Ø"/>
            </a:pPr>
            <a:r>
              <a:rPr lang="en-US" dirty="0">
                <a:solidFill>
                  <a:schemeClr val="tx2">
                    <a:lumMod val="50000"/>
                  </a:schemeClr>
                </a:solidFill>
                <a:latin typeface="Helvetica" panose="020B0604020202020204" pitchFamily="34" charset="0"/>
                <a:cs typeface="Helvetica" panose="020B0604020202020204" pitchFamily="34" charset="0"/>
              </a:rPr>
              <a:t>Considerations for working with </a:t>
            </a:r>
            <a:r>
              <a:rPr lang="en-US" b="1" dirty="0">
                <a:solidFill>
                  <a:schemeClr val="tx2">
                    <a:lumMod val="50000"/>
                  </a:schemeClr>
                </a:solidFill>
                <a:latin typeface="Helvetica" panose="020B0604020202020204" pitchFamily="34" charset="0"/>
                <a:cs typeface="Helvetica" panose="020B0604020202020204" pitchFamily="34" charset="0"/>
              </a:rPr>
              <a:t>local data sources (internal and external)</a:t>
            </a:r>
            <a:r>
              <a:rPr lang="en-US" b="1" dirty="0">
                <a:solidFill>
                  <a:srgbClr val="FF0000"/>
                </a:solidFill>
                <a:latin typeface="Helvetica" panose="020B0604020202020204" pitchFamily="34" charset="0"/>
                <a:cs typeface="Helvetica" panose="020B0604020202020204" pitchFamily="34" charset="0"/>
              </a:rPr>
              <a:t> </a:t>
            </a:r>
            <a:r>
              <a:rPr lang="en-US" dirty="0">
                <a:solidFill>
                  <a:schemeClr val="tx2">
                    <a:lumMod val="50000"/>
                  </a:schemeClr>
                </a:solidFill>
                <a:latin typeface="Helvetica" panose="020B0604020202020204" pitchFamily="34" charset="0"/>
                <a:cs typeface="Helvetica" panose="020B0604020202020204" pitchFamily="34" charset="0"/>
              </a:rPr>
              <a:t>for collection</a:t>
            </a:r>
          </a:p>
          <a:p>
            <a:pPr>
              <a:buClr>
                <a:schemeClr val="tx2">
                  <a:lumMod val="50000"/>
                </a:schemeClr>
              </a:buClr>
              <a:buSzPct val="100000"/>
            </a:pPr>
            <a:endParaRPr lang="en-US" sz="800" dirty="0">
              <a:solidFill>
                <a:schemeClr val="tx2">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91286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4172</TotalTime>
  <Words>1454</Words>
  <Application>Microsoft Office PowerPoint</Application>
  <PresentationFormat>On-screen Show (4:3)</PresentationFormat>
  <Paragraphs>313</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Garamond</vt:lpstr>
      <vt:lpstr>Georgia</vt:lpstr>
      <vt:lpstr>Helvetica</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Jason (DCH)</dc:creator>
  <cp:lastModifiedBy>Koval, Jim (DHHS)</cp:lastModifiedBy>
  <cp:revision>235</cp:revision>
  <cp:lastPrinted>2017-01-12T12:27:08Z</cp:lastPrinted>
  <dcterms:created xsi:type="dcterms:W3CDTF">2014-08-21T17:55:24Z</dcterms:created>
  <dcterms:modified xsi:type="dcterms:W3CDTF">2019-01-09T18:29:43Z</dcterms:modified>
</cp:coreProperties>
</file>